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6"/>
  </p:notesMasterIdLst>
  <p:sldIdLst>
    <p:sldId id="256" r:id="rId5"/>
    <p:sldId id="257" r:id="rId6"/>
    <p:sldId id="260" r:id="rId7"/>
    <p:sldId id="261" r:id="rId8"/>
    <p:sldId id="280" r:id="rId9"/>
    <p:sldId id="316" r:id="rId10"/>
    <p:sldId id="262" r:id="rId11"/>
    <p:sldId id="281" r:id="rId12"/>
    <p:sldId id="282" r:id="rId13"/>
    <p:sldId id="317" r:id="rId14"/>
    <p:sldId id="283" r:id="rId15"/>
    <p:sldId id="318" r:id="rId16"/>
    <p:sldId id="284" r:id="rId17"/>
    <p:sldId id="285" r:id="rId18"/>
    <p:sldId id="286" r:id="rId19"/>
    <p:sldId id="319" r:id="rId20"/>
    <p:sldId id="287" r:id="rId21"/>
    <p:sldId id="320" r:id="rId22"/>
    <p:sldId id="288" r:id="rId23"/>
    <p:sldId id="321" r:id="rId24"/>
    <p:sldId id="263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22" r:id="rId47"/>
    <p:sldId id="310" r:id="rId48"/>
    <p:sldId id="311" r:id="rId49"/>
    <p:sldId id="312" r:id="rId50"/>
    <p:sldId id="313" r:id="rId51"/>
    <p:sldId id="314" r:id="rId52"/>
    <p:sldId id="272" r:id="rId53"/>
    <p:sldId id="274" r:id="rId54"/>
    <p:sldId id="315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5" autoAdjust="0"/>
    <p:restoredTop sz="74189" autoAdjust="0"/>
  </p:normalViewPr>
  <p:slideViewPr>
    <p:cSldViewPr snapToGrid="0" snapToObjects="1" showGuides="1">
      <p:cViewPr varScale="1">
        <p:scale>
          <a:sx n="63" d="100"/>
          <a:sy n="63" d="100"/>
        </p:scale>
        <p:origin x="131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Hord" userId="7478402321db30a2" providerId="LiveId" clId="{224CC9B6-A6C2-46C7-BBB9-C6A60C5C4540}"/>
    <pc:docChg chg="undo custSel modSld modMainMaster">
      <pc:chgData name="Steve Hord" userId="7478402321db30a2" providerId="LiveId" clId="{224CC9B6-A6C2-46C7-BBB9-C6A60C5C4540}" dt="2020-10-28T23:59:22.999" v="689" actId="478"/>
      <pc:docMkLst>
        <pc:docMk/>
      </pc:docMkLst>
      <pc:sldChg chg="addSp delSp modSp">
        <pc:chgData name="Steve Hord" userId="7478402321db30a2" providerId="LiveId" clId="{224CC9B6-A6C2-46C7-BBB9-C6A60C5C4540}" dt="2020-10-28T23:43:19.879" v="682" actId="478"/>
        <pc:sldMkLst>
          <pc:docMk/>
          <pc:sldMk cId="3237914124" sldId="256"/>
        </pc:sldMkLst>
        <pc:spChg chg="mod">
          <ac:chgData name="Steve Hord" userId="7478402321db30a2" providerId="LiveId" clId="{224CC9B6-A6C2-46C7-BBB9-C6A60C5C4540}" dt="2020-10-28T23:29:05.317" v="644" actId="207"/>
          <ac:spMkLst>
            <pc:docMk/>
            <pc:sldMk cId="3237914124" sldId="256"/>
            <ac:spMk id="2" creationId="{2FE973FE-1F8B-4DED-8DC0-71E987678976}"/>
          </ac:spMkLst>
        </pc:spChg>
        <pc:spChg chg="mod">
          <ac:chgData name="Steve Hord" userId="7478402321db30a2" providerId="LiveId" clId="{224CC9B6-A6C2-46C7-BBB9-C6A60C5C4540}" dt="2020-10-28T22:55:51.283" v="411" actId="12"/>
          <ac:spMkLst>
            <pc:docMk/>
            <pc:sldMk cId="3237914124" sldId="256"/>
            <ac:spMk id="3" creationId="{93383873-F31C-4E31-B4BA-B40D502705CE}"/>
          </ac:spMkLst>
        </pc:spChg>
        <pc:inkChg chg="add del mod">
          <ac:chgData name="Steve Hord" userId="7478402321db30a2" providerId="LiveId" clId="{224CC9B6-A6C2-46C7-BBB9-C6A60C5C4540}" dt="2020-10-28T23:41:36.480" v="681" actId="478"/>
          <ac:inkMkLst>
            <pc:docMk/>
            <pc:sldMk cId="3237914124" sldId="256"/>
            <ac:inkMk id="5" creationId="{664FDE5C-4EDC-4B86-A556-0977F0866D22}"/>
          </ac:inkMkLst>
        </pc:inkChg>
        <pc:inkChg chg="add">
          <ac:chgData name="Steve Hord" userId="7478402321db30a2" providerId="LiveId" clId="{224CC9B6-A6C2-46C7-BBB9-C6A60C5C4540}" dt="2020-10-28T23:00:28.782" v="413" actId="9405"/>
          <ac:inkMkLst>
            <pc:docMk/>
            <pc:sldMk cId="3237914124" sldId="256"/>
            <ac:inkMk id="6" creationId="{BB9E41AB-16C2-481D-B8C5-779DDB04601D}"/>
          </ac:inkMkLst>
        </pc:inkChg>
        <pc:inkChg chg="add">
          <ac:chgData name="Steve Hord" userId="7478402321db30a2" providerId="LiveId" clId="{224CC9B6-A6C2-46C7-BBB9-C6A60C5C4540}" dt="2020-10-28T23:00:30.591" v="414" actId="9405"/>
          <ac:inkMkLst>
            <pc:docMk/>
            <pc:sldMk cId="3237914124" sldId="256"/>
            <ac:inkMk id="7" creationId="{90DC8B94-332B-48F1-BD44-5D8DC140F977}"/>
          </ac:inkMkLst>
        </pc:inkChg>
        <pc:inkChg chg="add">
          <ac:chgData name="Steve Hord" userId="7478402321db30a2" providerId="LiveId" clId="{224CC9B6-A6C2-46C7-BBB9-C6A60C5C4540}" dt="2020-10-28T23:00:30.929" v="415" actId="9405"/>
          <ac:inkMkLst>
            <pc:docMk/>
            <pc:sldMk cId="3237914124" sldId="256"/>
            <ac:inkMk id="8" creationId="{E975E1FA-D9DC-4E9B-96CB-AF4B208FDD0D}"/>
          </ac:inkMkLst>
        </pc:inkChg>
        <pc:inkChg chg="add">
          <ac:chgData name="Steve Hord" userId="7478402321db30a2" providerId="LiveId" clId="{224CC9B6-A6C2-46C7-BBB9-C6A60C5C4540}" dt="2020-10-28T23:00:31.555" v="416" actId="9405"/>
          <ac:inkMkLst>
            <pc:docMk/>
            <pc:sldMk cId="3237914124" sldId="256"/>
            <ac:inkMk id="9" creationId="{454E5C77-5960-45F2-A8F4-437BBCEB11F6}"/>
          </ac:inkMkLst>
        </pc:inkChg>
        <pc:inkChg chg="add">
          <ac:chgData name="Steve Hord" userId="7478402321db30a2" providerId="LiveId" clId="{224CC9B6-A6C2-46C7-BBB9-C6A60C5C4540}" dt="2020-10-28T23:00:31.882" v="417" actId="9405"/>
          <ac:inkMkLst>
            <pc:docMk/>
            <pc:sldMk cId="3237914124" sldId="256"/>
            <ac:inkMk id="10" creationId="{0599CA86-0AA4-43B0-9BD8-C408990EDF1F}"/>
          </ac:inkMkLst>
        </pc:inkChg>
        <pc:inkChg chg="add del">
          <ac:chgData name="Steve Hord" userId="7478402321db30a2" providerId="LiveId" clId="{224CC9B6-A6C2-46C7-BBB9-C6A60C5C4540}" dt="2020-10-28T23:43:19.879" v="682" actId="478"/>
          <ac:inkMkLst>
            <pc:docMk/>
            <pc:sldMk cId="3237914124" sldId="256"/>
            <ac:inkMk id="11" creationId="{69CEBC84-7EBD-4396-A681-9076CEF8553B}"/>
          </ac:inkMkLst>
        </pc:inkChg>
        <pc:inkChg chg="add del">
          <ac:chgData name="Steve Hord" userId="7478402321db30a2" providerId="LiveId" clId="{224CC9B6-A6C2-46C7-BBB9-C6A60C5C4540}" dt="2020-10-28T23:41:22.775" v="648" actId="478"/>
          <ac:inkMkLst>
            <pc:docMk/>
            <pc:sldMk cId="3237914124" sldId="256"/>
            <ac:inkMk id="12" creationId="{C32B7472-AF96-4D1D-8416-1DB931AEE779}"/>
          </ac:inkMkLst>
        </pc:inkChg>
        <pc:inkChg chg="add">
          <ac:chgData name="Steve Hord" userId="7478402321db30a2" providerId="LiveId" clId="{224CC9B6-A6C2-46C7-BBB9-C6A60C5C4540}" dt="2020-10-28T23:00:57.241" v="420" actId="9405"/>
          <ac:inkMkLst>
            <pc:docMk/>
            <pc:sldMk cId="3237914124" sldId="256"/>
            <ac:inkMk id="13" creationId="{F01B0B0D-23C0-406D-81B1-53560BEA6080}"/>
          </ac:inkMkLst>
        </pc:inkChg>
        <pc:inkChg chg="add">
          <ac:chgData name="Steve Hord" userId="7478402321db30a2" providerId="LiveId" clId="{224CC9B6-A6C2-46C7-BBB9-C6A60C5C4540}" dt="2020-10-28T23:02:33.154" v="429" actId="9405"/>
          <ac:inkMkLst>
            <pc:docMk/>
            <pc:sldMk cId="3237914124" sldId="256"/>
            <ac:inkMk id="14" creationId="{0E36B71F-8617-4B05-A565-CA68910B66AF}"/>
          </ac:inkMkLst>
        </pc:inkChg>
        <pc:inkChg chg="add">
          <ac:chgData name="Steve Hord" userId="7478402321db30a2" providerId="LiveId" clId="{224CC9B6-A6C2-46C7-BBB9-C6A60C5C4540}" dt="2020-10-28T23:02:34.042" v="430" actId="9405"/>
          <ac:inkMkLst>
            <pc:docMk/>
            <pc:sldMk cId="3237914124" sldId="256"/>
            <ac:inkMk id="15" creationId="{C3E9255F-D54C-4938-861C-0719B95285A6}"/>
          </ac:inkMkLst>
        </pc:inkChg>
        <pc:inkChg chg="add">
          <ac:chgData name="Steve Hord" userId="7478402321db30a2" providerId="LiveId" clId="{224CC9B6-A6C2-46C7-BBB9-C6A60C5C4540}" dt="2020-10-28T23:02:34.713" v="431" actId="9405"/>
          <ac:inkMkLst>
            <pc:docMk/>
            <pc:sldMk cId="3237914124" sldId="256"/>
            <ac:inkMk id="16" creationId="{63A7B024-B577-4CAE-BEB0-A6669B501358}"/>
          </ac:inkMkLst>
        </pc:inkChg>
        <pc:inkChg chg="add">
          <ac:chgData name="Steve Hord" userId="7478402321db30a2" providerId="LiveId" clId="{224CC9B6-A6C2-46C7-BBB9-C6A60C5C4540}" dt="2020-10-28T23:02:36.608" v="432" actId="9405"/>
          <ac:inkMkLst>
            <pc:docMk/>
            <pc:sldMk cId="3237914124" sldId="256"/>
            <ac:inkMk id="17" creationId="{E0A5D064-5764-4BC6-889A-E61EBBCB274B}"/>
          </ac:inkMkLst>
        </pc:inkChg>
        <pc:inkChg chg="add">
          <ac:chgData name="Steve Hord" userId="7478402321db30a2" providerId="LiveId" clId="{224CC9B6-A6C2-46C7-BBB9-C6A60C5C4540}" dt="2020-10-28T23:02:37.363" v="433" actId="9405"/>
          <ac:inkMkLst>
            <pc:docMk/>
            <pc:sldMk cId="3237914124" sldId="256"/>
            <ac:inkMk id="18" creationId="{2CB02C25-2F1E-43D4-A77C-3F295035E347}"/>
          </ac:inkMkLst>
        </pc:inkChg>
        <pc:inkChg chg="add">
          <ac:chgData name="Steve Hord" userId="7478402321db30a2" providerId="LiveId" clId="{224CC9B6-A6C2-46C7-BBB9-C6A60C5C4540}" dt="2020-10-28T23:02:38.904" v="434" actId="9405"/>
          <ac:inkMkLst>
            <pc:docMk/>
            <pc:sldMk cId="3237914124" sldId="256"/>
            <ac:inkMk id="19" creationId="{4BA54EC1-BC0A-44CE-B6F6-610C5C43FEAF}"/>
          </ac:inkMkLst>
        </pc:inkChg>
        <pc:inkChg chg="add">
          <ac:chgData name="Steve Hord" userId="7478402321db30a2" providerId="LiveId" clId="{224CC9B6-A6C2-46C7-BBB9-C6A60C5C4540}" dt="2020-10-28T23:02:39.435" v="435" actId="9405"/>
          <ac:inkMkLst>
            <pc:docMk/>
            <pc:sldMk cId="3237914124" sldId="256"/>
            <ac:inkMk id="20" creationId="{A047CCDF-AC55-4CA2-8CC2-5DEAB5DBDA79}"/>
          </ac:inkMkLst>
        </pc:inkChg>
        <pc:inkChg chg="add">
          <ac:chgData name="Steve Hord" userId="7478402321db30a2" providerId="LiveId" clId="{224CC9B6-A6C2-46C7-BBB9-C6A60C5C4540}" dt="2020-10-28T23:02:40.498" v="436" actId="9405"/>
          <ac:inkMkLst>
            <pc:docMk/>
            <pc:sldMk cId="3237914124" sldId="256"/>
            <ac:inkMk id="21" creationId="{5C113320-A213-4066-90BD-CDA6F321CA37}"/>
          </ac:inkMkLst>
        </pc:inkChg>
        <pc:inkChg chg="add">
          <ac:chgData name="Steve Hord" userId="7478402321db30a2" providerId="LiveId" clId="{224CC9B6-A6C2-46C7-BBB9-C6A60C5C4540}" dt="2020-10-28T23:03:11.427" v="447" actId="9405"/>
          <ac:inkMkLst>
            <pc:docMk/>
            <pc:sldMk cId="3237914124" sldId="256"/>
            <ac:inkMk id="22" creationId="{E393B7F9-52EB-4DF0-9F3C-D38FF4077920}"/>
          </ac:inkMkLst>
        </pc:inkChg>
        <pc:inkChg chg="add">
          <ac:chgData name="Steve Hord" userId="7478402321db30a2" providerId="LiveId" clId="{224CC9B6-A6C2-46C7-BBB9-C6A60C5C4540}" dt="2020-10-28T23:03:33.458" v="448" actId="9405"/>
          <ac:inkMkLst>
            <pc:docMk/>
            <pc:sldMk cId="3237914124" sldId="256"/>
            <ac:inkMk id="23" creationId="{34B2D232-CEF5-419B-B1A5-8DBEA2B7E54F}"/>
          </ac:inkMkLst>
        </pc:inkChg>
        <pc:inkChg chg="add">
          <ac:chgData name="Steve Hord" userId="7478402321db30a2" providerId="LiveId" clId="{224CC9B6-A6C2-46C7-BBB9-C6A60C5C4540}" dt="2020-10-28T23:03:36.957" v="449" actId="9405"/>
          <ac:inkMkLst>
            <pc:docMk/>
            <pc:sldMk cId="3237914124" sldId="256"/>
            <ac:inkMk id="24" creationId="{362E2CCD-E783-4EB0-A449-D3A45EEDACA1}"/>
          </ac:inkMkLst>
        </pc:inkChg>
        <pc:inkChg chg="add">
          <ac:chgData name="Steve Hord" userId="7478402321db30a2" providerId="LiveId" clId="{224CC9B6-A6C2-46C7-BBB9-C6A60C5C4540}" dt="2020-10-28T23:03:37.444" v="450" actId="9405"/>
          <ac:inkMkLst>
            <pc:docMk/>
            <pc:sldMk cId="3237914124" sldId="256"/>
            <ac:inkMk id="25" creationId="{3A6B9D4B-B599-4E13-8CD4-9AE1EA05DD38}"/>
          </ac:inkMkLst>
        </pc:inkChg>
        <pc:inkChg chg="add">
          <ac:chgData name="Steve Hord" userId="7478402321db30a2" providerId="LiveId" clId="{224CC9B6-A6C2-46C7-BBB9-C6A60C5C4540}" dt="2020-10-28T23:03:38.508" v="451" actId="9405"/>
          <ac:inkMkLst>
            <pc:docMk/>
            <pc:sldMk cId="3237914124" sldId="256"/>
            <ac:inkMk id="26" creationId="{915EBC98-2995-4202-8847-0A06CF184801}"/>
          </ac:inkMkLst>
        </pc:inkChg>
        <pc:inkChg chg="add">
          <ac:chgData name="Steve Hord" userId="7478402321db30a2" providerId="LiveId" clId="{224CC9B6-A6C2-46C7-BBB9-C6A60C5C4540}" dt="2020-10-28T23:03:56.859" v="452" actId="9405"/>
          <ac:inkMkLst>
            <pc:docMk/>
            <pc:sldMk cId="3237914124" sldId="256"/>
            <ac:inkMk id="27" creationId="{45DA6E77-6091-41F4-942A-0F309A3D2009}"/>
          </ac:inkMkLst>
        </pc:inkChg>
        <pc:inkChg chg="add">
          <ac:chgData name="Steve Hord" userId="7478402321db30a2" providerId="LiveId" clId="{224CC9B6-A6C2-46C7-BBB9-C6A60C5C4540}" dt="2020-10-28T23:04:38.529" v="453" actId="9405"/>
          <ac:inkMkLst>
            <pc:docMk/>
            <pc:sldMk cId="3237914124" sldId="256"/>
            <ac:inkMk id="28" creationId="{E3F3AD06-2FD6-4505-B7DB-A8FB3DED0B43}"/>
          </ac:inkMkLst>
        </pc:inkChg>
        <pc:inkChg chg="add del">
          <ac:chgData name="Steve Hord" userId="7478402321db30a2" providerId="LiveId" clId="{224CC9B6-A6C2-46C7-BBB9-C6A60C5C4540}" dt="2020-10-28T23:36:33.351" v="646" actId="9405"/>
          <ac:inkMkLst>
            <pc:docMk/>
            <pc:sldMk cId="3237914124" sldId="256"/>
            <ac:inkMk id="29" creationId="{FC14F4E6-E521-4EC4-BDD3-F661908AFB0D}"/>
          </ac:inkMkLst>
        </pc:inkChg>
        <pc:inkChg chg="add">
          <ac:chgData name="Steve Hord" userId="7478402321db30a2" providerId="LiveId" clId="{224CC9B6-A6C2-46C7-BBB9-C6A60C5C4540}" dt="2020-10-28T23:37:51.257" v="647" actId="9405"/>
          <ac:inkMkLst>
            <pc:docMk/>
            <pc:sldMk cId="3237914124" sldId="256"/>
            <ac:inkMk id="30" creationId="{C9248AF4-5127-48C9-B6A2-758110871291}"/>
          </ac:inkMkLst>
        </pc:inkChg>
      </pc:sldChg>
      <pc:sldChg chg="addSp delSp modSp">
        <pc:chgData name="Steve Hord" userId="7478402321db30a2" providerId="LiveId" clId="{224CC9B6-A6C2-46C7-BBB9-C6A60C5C4540}" dt="2020-10-28T23:59:03.309" v="686" actId="478"/>
        <pc:sldMkLst>
          <pc:docMk/>
          <pc:sldMk cId="1339210688" sldId="257"/>
        </pc:sldMkLst>
        <pc:picChg chg="add mod ord">
          <ac:chgData name="Steve Hord" userId="7478402321db30a2" providerId="LiveId" clId="{224CC9B6-A6C2-46C7-BBB9-C6A60C5C4540}" dt="2020-10-28T23:16:49.707" v="633" actId="167"/>
          <ac:picMkLst>
            <pc:docMk/>
            <pc:sldMk cId="1339210688" sldId="257"/>
            <ac:picMk id="4" creationId="{9B37F9FA-3571-49C2-8811-B1159FCC0D6D}"/>
          </ac:picMkLst>
        </pc:picChg>
        <pc:picChg chg="del">
          <ac:chgData name="Steve Hord" userId="7478402321db30a2" providerId="LiveId" clId="{224CC9B6-A6C2-46C7-BBB9-C6A60C5C4540}" dt="2020-10-28T22:24:02.319" v="161"/>
          <ac:picMkLst>
            <pc:docMk/>
            <pc:sldMk cId="1339210688" sldId="257"/>
            <ac:picMk id="4" creationId="{BB8BCD0B-C663-48F9-B72B-E6B77C5BD02D}"/>
          </ac:picMkLst>
        </pc:picChg>
        <pc:picChg chg="add del mod">
          <ac:chgData name="Steve Hord" userId="7478402321db30a2" providerId="LiveId" clId="{224CC9B6-A6C2-46C7-BBB9-C6A60C5C4540}" dt="2020-10-28T23:59:02.119" v="685" actId="478"/>
          <ac:picMkLst>
            <pc:docMk/>
            <pc:sldMk cId="1339210688" sldId="257"/>
            <ac:picMk id="5" creationId="{853CF8EF-ED2E-46AE-A3CC-35FDB58937EB}"/>
          </ac:picMkLst>
        </pc:picChg>
        <pc:picChg chg="add del mod">
          <ac:chgData name="Steve Hord" userId="7478402321db30a2" providerId="LiveId" clId="{224CC9B6-A6C2-46C7-BBB9-C6A60C5C4540}" dt="2020-10-28T23:59:00.284" v="684" actId="478"/>
          <ac:picMkLst>
            <pc:docMk/>
            <pc:sldMk cId="1339210688" sldId="257"/>
            <ac:picMk id="6" creationId="{793A0DB6-57CF-4702-9240-EE06BC65B891}"/>
          </ac:picMkLst>
        </pc:picChg>
        <pc:picChg chg="add del mod">
          <ac:chgData name="Steve Hord" userId="7478402321db30a2" providerId="LiveId" clId="{224CC9B6-A6C2-46C7-BBB9-C6A60C5C4540}" dt="2020-10-28T23:58:58.690" v="683" actId="478"/>
          <ac:picMkLst>
            <pc:docMk/>
            <pc:sldMk cId="1339210688" sldId="257"/>
            <ac:picMk id="7" creationId="{6560B30D-242C-4EF2-A222-42DA8EFAC487}"/>
          </ac:picMkLst>
        </pc:picChg>
        <pc:picChg chg="add del mod">
          <ac:chgData name="Steve Hord" userId="7478402321db30a2" providerId="LiveId" clId="{224CC9B6-A6C2-46C7-BBB9-C6A60C5C4540}" dt="2020-10-28T23:59:03.309" v="686" actId="478"/>
          <ac:picMkLst>
            <pc:docMk/>
            <pc:sldMk cId="1339210688" sldId="257"/>
            <ac:picMk id="8" creationId="{B73E49F2-94B3-4B75-90EE-6AD198FC93E5}"/>
          </ac:picMkLst>
        </pc:picChg>
        <pc:inkChg chg="add">
          <ac:chgData name="Steve Hord" userId="7478402321db30a2" providerId="LiveId" clId="{224CC9B6-A6C2-46C7-BBB9-C6A60C5C4540}" dt="2020-10-28T23:02:44.360" v="437" actId="9405"/>
          <ac:inkMkLst>
            <pc:docMk/>
            <pc:sldMk cId="1339210688" sldId="257"/>
            <ac:inkMk id="9" creationId="{1A185CBD-ED91-4F24-BEB9-8E33AD8AC3B1}"/>
          </ac:inkMkLst>
        </pc:inkChg>
        <pc:inkChg chg="add">
          <ac:chgData name="Steve Hord" userId="7478402321db30a2" providerId="LiveId" clId="{224CC9B6-A6C2-46C7-BBB9-C6A60C5C4540}" dt="2020-10-28T23:02:45.199" v="438" actId="9405"/>
          <ac:inkMkLst>
            <pc:docMk/>
            <pc:sldMk cId="1339210688" sldId="257"/>
            <ac:inkMk id="10" creationId="{032BD37A-4777-4658-98DC-561C88BBD6B5}"/>
          </ac:inkMkLst>
        </pc:inkChg>
        <pc:inkChg chg="add">
          <ac:chgData name="Steve Hord" userId="7478402321db30a2" providerId="LiveId" clId="{224CC9B6-A6C2-46C7-BBB9-C6A60C5C4540}" dt="2020-10-28T23:02:45.764" v="439" actId="9405"/>
          <ac:inkMkLst>
            <pc:docMk/>
            <pc:sldMk cId="1339210688" sldId="257"/>
            <ac:inkMk id="11" creationId="{8D6F0DE4-0F5C-4DBC-980B-FA84561A37BD}"/>
          </ac:inkMkLst>
        </pc:inkChg>
        <pc:inkChg chg="add">
          <ac:chgData name="Steve Hord" userId="7478402321db30a2" providerId="LiveId" clId="{224CC9B6-A6C2-46C7-BBB9-C6A60C5C4540}" dt="2020-10-28T23:02:46.202" v="440" actId="9405"/>
          <ac:inkMkLst>
            <pc:docMk/>
            <pc:sldMk cId="1339210688" sldId="257"/>
            <ac:inkMk id="12" creationId="{24F830F4-CC15-48E6-AB15-04ED683CA04A}"/>
          </ac:inkMkLst>
        </pc:inkChg>
        <pc:inkChg chg="add">
          <ac:chgData name="Steve Hord" userId="7478402321db30a2" providerId="LiveId" clId="{224CC9B6-A6C2-46C7-BBB9-C6A60C5C4540}" dt="2020-10-28T23:02:53.893" v="441" actId="9405"/>
          <ac:inkMkLst>
            <pc:docMk/>
            <pc:sldMk cId="1339210688" sldId="257"/>
            <ac:inkMk id="13" creationId="{18EA1C91-5384-4260-8EC9-8379C643441C}"/>
          </ac:inkMkLst>
        </pc:inkChg>
        <pc:inkChg chg="add">
          <ac:chgData name="Steve Hord" userId="7478402321db30a2" providerId="LiveId" clId="{224CC9B6-A6C2-46C7-BBB9-C6A60C5C4540}" dt="2020-10-28T23:03:01.423" v="442" actId="9405"/>
          <ac:inkMkLst>
            <pc:docMk/>
            <pc:sldMk cId="1339210688" sldId="257"/>
            <ac:inkMk id="14" creationId="{97E9F6ED-ACEE-438F-A76C-C66263E59B33}"/>
          </ac:inkMkLst>
        </pc:inkChg>
        <pc:inkChg chg="add">
          <ac:chgData name="Steve Hord" userId="7478402321db30a2" providerId="LiveId" clId="{224CC9B6-A6C2-46C7-BBB9-C6A60C5C4540}" dt="2020-10-28T23:03:01.879" v="443" actId="9405"/>
          <ac:inkMkLst>
            <pc:docMk/>
            <pc:sldMk cId="1339210688" sldId="257"/>
            <ac:inkMk id="15" creationId="{EA56CB11-8AE3-4EA0-B556-BBB572803B07}"/>
          </ac:inkMkLst>
        </pc:inkChg>
        <pc:inkChg chg="add">
          <ac:chgData name="Steve Hord" userId="7478402321db30a2" providerId="LiveId" clId="{224CC9B6-A6C2-46C7-BBB9-C6A60C5C4540}" dt="2020-10-28T23:03:02.265" v="444" actId="9405"/>
          <ac:inkMkLst>
            <pc:docMk/>
            <pc:sldMk cId="1339210688" sldId="257"/>
            <ac:inkMk id="16" creationId="{78E27AEC-BDF9-49A4-A10A-6F5F64F01EEA}"/>
          </ac:inkMkLst>
        </pc:inkChg>
        <pc:inkChg chg="add">
          <ac:chgData name="Steve Hord" userId="7478402321db30a2" providerId="LiveId" clId="{224CC9B6-A6C2-46C7-BBB9-C6A60C5C4540}" dt="2020-10-28T23:03:02.610" v="445" actId="9405"/>
          <ac:inkMkLst>
            <pc:docMk/>
            <pc:sldMk cId="1339210688" sldId="257"/>
            <ac:inkMk id="17" creationId="{00D1CCCF-5EBB-4FB3-A293-78C28946220A}"/>
          </ac:inkMkLst>
        </pc:inkChg>
        <pc:inkChg chg="add">
          <ac:chgData name="Steve Hord" userId="7478402321db30a2" providerId="LiveId" clId="{224CC9B6-A6C2-46C7-BBB9-C6A60C5C4540}" dt="2020-10-28T23:03:03.924" v="446" actId="9405"/>
          <ac:inkMkLst>
            <pc:docMk/>
            <pc:sldMk cId="1339210688" sldId="257"/>
            <ac:inkMk id="18" creationId="{0EC3AB97-946C-4D62-AEB0-E11D486AFBF0}"/>
          </ac:inkMkLst>
        </pc:inkChg>
      </pc:sldChg>
      <pc:sldChg chg="modSp">
        <pc:chgData name="Steve Hord" userId="7478402321db30a2" providerId="LiveId" clId="{224CC9B6-A6C2-46C7-BBB9-C6A60C5C4540}" dt="2020-10-28T23:18:22.378" v="642" actId="27636"/>
        <pc:sldMkLst>
          <pc:docMk/>
          <pc:sldMk cId="3083623366" sldId="260"/>
        </pc:sldMkLst>
        <pc:spChg chg="mod">
          <ac:chgData name="Steve Hord" userId="7478402321db30a2" providerId="LiveId" clId="{224CC9B6-A6C2-46C7-BBB9-C6A60C5C4540}" dt="2020-10-28T23:18:22.378" v="642" actId="27636"/>
          <ac:spMkLst>
            <pc:docMk/>
            <pc:sldMk cId="3083623366" sldId="260"/>
            <ac:spMk id="3" creationId="{902FD5C4-FE5F-46D2-ABC9-49FA4BB8442F}"/>
          </ac:spMkLst>
        </pc:spChg>
      </pc:sldChg>
      <pc:sldChg chg="addSp delSp modSp">
        <pc:chgData name="Steve Hord" userId="7478402321db30a2" providerId="LiveId" clId="{224CC9B6-A6C2-46C7-BBB9-C6A60C5C4540}" dt="2020-10-28T23:59:09.194" v="687" actId="478"/>
        <pc:sldMkLst>
          <pc:docMk/>
          <pc:sldMk cId="710623681" sldId="261"/>
        </pc:sldMkLst>
        <pc:picChg chg="mod">
          <ac:chgData name="Steve Hord" userId="7478402321db30a2" providerId="LiveId" clId="{224CC9B6-A6C2-46C7-BBB9-C6A60C5C4540}" dt="2020-10-28T22:36:36.345" v="382" actId="14100"/>
          <ac:picMkLst>
            <pc:docMk/>
            <pc:sldMk cId="710623681" sldId="261"/>
            <ac:picMk id="4" creationId="{EE158731-59BB-48A2-A901-D7C35E91BA10}"/>
          </ac:picMkLst>
        </pc:picChg>
        <pc:picChg chg="add del mod">
          <ac:chgData name="Steve Hord" userId="7478402321db30a2" providerId="LiveId" clId="{224CC9B6-A6C2-46C7-BBB9-C6A60C5C4540}" dt="2020-10-28T23:59:09.194" v="687" actId="478"/>
          <ac:picMkLst>
            <pc:docMk/>
            <pc:sldMk cId="710623681" sldId="261"/>
            <ac:picMk id="6" creationId="{38A44285-5189-4D0A-8701-C2B5E42B5518}"/>
          </ac:picMkLst>
        </pc:picChg>
      </pc:sldChg>
      <pc:sldChg chg="modSp">
        <pc:chgData name="Steve Hord" userId="7478402321db30a2" providerId="LiveId" clId="{224CC9B6-A6C2-46C7-BBB9-C6A60C5C4540}" dt="2020-10-28T23:21:26.804" v="643" actId="20577"/>
        <pc:sldMkLst>
          <pc:docMk/>
          <pc:sldMk cId="452859177" sldId="262"/>
        </pc:sldMkLst>
        <pc:spChg chg="mod">
          <ac:chgData name="Steve Hord" userId="7478402321db30a2" providerId="LiveId" clId="{224CC9B6-A6C2-46C7-BBB9-C6A60C5C4540}" dt="2020-10-28T23:21:26.804" v="643" actId="20577"/>
          <ac:spMkLst>
            <pc:docMk/>
            <pc:sldMk cId="452859177" sldId="262"/>
            <ac:spMk id="3" creationId="{902FD5C4-FE5F-46D2-ABC9-49FA4BB8442F}"/>
          </ac:spMkLst>
        </pc:spChg>
      </pc:sldChg>
      <pc:sldChg chg="addSp delSp modSp">
        <pc:chgData name="Steve Hord" userId="7478402321db30a2" providerId="LiveId" clId="{224CC9B6-A6C2-46C7-BBB9-C6A60C5C4540}" dt="2020-10-28T23:59:22.999" v="689" actId="478"/>
        <pc:sldMkLst>
          <pc:docMk/>
          <pc:sldMk cId="2161130591" sldId="272"/>
        </pc:sldMkLst>
        <pc:picChg chg="del mod">
          <ac:chgData name="Steve Hord" userId="7478402321db30a2" providerId="LiveId" clId="{224CC9B6-A6C2-46C7-BBB9-C6A60C5C4540}" dt="2020-10-28T23:10:18.699" v="471" actId="478"/>
          <ac:picMkLst>
            <pc:docMk/>
            <pc:sldMk cId="2161130591" sldId="272"/>
            <ac:picMk id="4" creationId="{C1FCEFC0-D7CE-430F-A1AC-AC17331EFD14}"/>
          </ac:picMkLst>
        </pc:picChg>
        <pc:picChg chg="del">
          <ac:chgData name="Steve Hord" userId="7478402321db30a2" providerId="LiveId" clId="{224CC9B6-A6C2-46C7-BBB9-C6A60C5C4540}" dt="2020-10-28T23:59:21.027" v="688" actId="478"/>
          <ac:picMkLst>
            <pc:docMk/>
            <pc:sldMk cId="2161130591" sldId="272"/>
            <ac:picMk id="6" creationId="{998DDB99-D494-444C-96D1-7AB5393DD65C}"/>
          </ac:picMkLst>
        </pc:picChg>
        <pc:picChg chg="add del mod">
          <ac:chgData name="Steve Hord" userId="7478402321db30a2" providerId="LiveId" clId="{224CC9B6-A6C2-46C7-BBB9-C6A60C5C4540}" dt="2020-10-28T23:59:22.999" v="689" actId="478"/>
          <ac:picMkLst>
            <pc:docMk/>
            <pc:sldMk cId="2161130591" sldId="272"/>
            <ac:picMk id="7" creationId="{EF1CDD4D-CAA0-4B1F-A12B-650B712F4B73}"/>
          </ac:picMkLst>
        </pc:picChg>
      </pc:sldChg>
      <pc:sldMasterChg chg="modSldLayout">
        <pc:chgData name="Steve Hord" userId="7478402321db30a2" providerId="LiveId" clId="{224CC9B6-A6C2-46C7-BBB9-C6A60C5C4540}" dt="2020-10-28T23:01:58.349" v="428" actId="9405"/>
        <pc:sldMasterMkLst>
          <pc:docMk/>
          <pc:sldMasterMk cId="1270442930" sldId="2147483660"/>
        </pc:sldMasterMkLst>
        <pc:sldLayoutChg chg="addSp">
          <pc:chgData name="Steve Hord" userId="7478402321db30a2" providerId="LiveId" clId="{224CC9B6-A6C2-46C7-BBB9-C6A60C5C4540}" dt="2020-10-28T23:01:58.349" v="428" actId="9405"/>
          <pc:sldLayoutMkLst>
            <pc:docMk/>
            <pc:sldMasterMk cId="1270442930" sldId="2147483660"/>
            <pc:sldLayoutMk cId="2871343567" sldId="2147483664"/>
          </pc:sldLayoutMkLst>
          <pc:inkChg chg="add">
            <ac:chgData name="Steve Hord" userId="7478402321db30a2" providerId="LiveId" clId="{224CC9B6-A6C2-46C7-BBB9-C6A60C5C4540}" dt="2020-10-28T23:01:52.131" v="421" actId="9405"/>
            <ac:inkMkLst>
              <pc:docMk/>
              <pc:sldMasterMk cId="1270442930" sldId="2147483660"/>
              <pc:sldLayoutMk cId="2871343567" sldId="2147483664"/>
              <ac:inkMk id="5" creationId="{7F3045DE-3AB7-4E3E-A391-4F9107A8F8C9}"/>
            </ac:inkMkLst>
          </pc:inkChg>
          <pc:inkChg chg="add">
            <ac:chgData name="Steve Hord" userId="7478402321db30a2" providerId="LiveId" clId="{224CC9B6-A6C2-46C7-BBB9-C6A60C5C4540}" dt="2020-10-28T23:01:52.487" v="422" actId="9405"/>
            <ac:inkMkLst>
              <pc:docMk/>
              <pc:sldMasterMk cId="1270442930" sldId="2147483660"/>
              <pc:sldLayoutMk cId="2871343567" sldId="2147483664"/>
              <ac:inkMk id="6" creationId="{B64BE9BD-96C6-496B-8F87-BF8B5FE6878E}"/>
            </ac:inkMkLst>
          </pc:inkChg>
          <pc:inkChg chg="add">
            <ac:chgData name="Steve Hord" userId="7478402321db30a2" providerId="LiveId" clId="{224CC9B6-A6C2-46C7-BBB9-C6A60C5C4540}" dt="2020-10-28T23:01:55.176" v="423" actId="9405"/>
            <ac:inkMkLst>
              <pc:docMk/>
              <pc:sldMasterMk cId="1270442930" sldId="2147483660"/>
              <pc:sldLayoutMk cId="2871343567" sldId="2147483664"/>
              <ac:inkMk id="7" creationId="{5547CB02-1206-4981-BA1F-98056CC7D0F6}"/>
            </ac:inkMkLst>
          </pc:inkChg>
          <pc:inkChg chg="add">
            <ac:chgData name="Steve Hord" userId="7478402321db30a2" providerId="LiveId" clId="{224CC9B6-A6C2-46C7-BBB9-C6A60C5C4540}" dt="2020-10-28T23:01:55.519" v="424" actId="9405"/>
            <ac:inkMkLst>
              <pc:docMk/>
              <pc:sldMasterMk cId="1270442930" sldId="2147483660"/>
              <pc:sldLayoutMk cId="2871343567" sldId="2147483664"/>
              <ac:inkMk id="9" creationId="{00AC9549-295A-481F-BAC1-D217607B1470}"/>
            </ac:inkMkLst>
          </pc:inkChg>
          <pc:inkChg chg="add">
            <ac:chgData name="Steve Hord" userId="7478402321db30a2" providerId="LiveId" clId="{224CC9B6-A6C2-46C7-BBB9-C6A60C5C4540}" dt="2020-10-28T23:01:55.860" v="425" actId="9405"/>
            <ac:inkMkLst>
              <pc:docMk/>
              <pc:sldMasterMk cId="1270442930" sldId="2147483660"/>
              <pc:sldLayoutMk cId="2871343567" sldId="2147483664"/>
              <ac:inkMk id="10" creationId="{582B34FC-FED6-4B35-B336-2C001BF70FEA}"/>
            </ac:inkMkLst>
          </pc:inkChg>
          <pc:inkChg chg="add">
            <ac:chgData name="Steve Hord" userId="7478402321db30a2" providerId="LiveId" clId="{224CC9B6-A6C2-46C7-BBB9-C6A60C5C4540}" dt="2020-10-28T23:01:56.207" v="426" actId="9405"/>
            <ac:inkMkLst>
              <pc:docMk/>
              <pc:sldMasterMk cId="1270442930" sldId="2147483660"/>
              <pc:sldLayoutMk cId="2871343567" sldId="2147483664"/>
              <ac:inkMk id="11" creationId="{E937588D-ADB8-4462-B727-CA3C34F68C66}"/>
            </ac:inkMkLst>
          </pc:inkChg>
          <pc:inkChg chg="add">
            <ac:chgData name="Steve Hord" userId="7478402321db30a2" providerId="LiveId" clId="{224CC9B6-A6C2-46C7-BBB9-C6A60C5C4540}" dt="2020-10-28T23:01:56.539" v="427" actId="9405"/>
            <ac:inkMkLst>
              <pc:docMk/>
              <pc:sldMasterMk cId="1270442930" sldId="2147483660"/>
              <pc:sldLayoutMk cId="2871343567" sldId="2147483664"/>
              <ac:inkMk id="12" creationId="{30649580-583C-4B6A-9755-80D062662B47}"/>
            </ac:inkMkLst>
          </pc:inkChg>
          <pc:inkChg chg="add">
            <ac:chgData name="Steve Hord" userId="7478402321db30a2" providerId="LiveId" clId="{224CC9B6-A6C2-46C7-BBB9-C6A60C5C4540}" dt="2020-10-28T23:01:58.349" v="428" actId="9405"/>
            <ac:inkMkLst>
              <pc:docMk/>
              <pc:sldMasterMk cId="1270442930" sldId="2147483660"/>
              <pc:sldLayoutMk cId="2871343567" sldId="2147483664"/>
              <ac:inkMk id="13" creationId="{C563E662-A115-4BA9-A520-DAB1F8FFDBA4}"/>
            </ac:inkMkLst>
          </pc:ink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49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46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02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90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56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94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08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40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98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1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30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3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10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26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8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6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19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79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7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4.jp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37" Type="http://schemas.openxmlformats.org/officeDocument/2006/relationships/image" Target="../media/image6.png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labs-jupyter-spacex-Data%20wrangling.ipyn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jupyter-labs-eda-dataviz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jupyter-labs-eda-sql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jupyter-labs-eda-sql.ipynb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jupyter-labs-eda-sql.ipyn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jupyter-labs-eda-sql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jupyter-labs-eda-sql.ipyn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jupyter-labs-eda-sql.ipynb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jupyter-labs-eda-sql.ipynb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jupyter-labs-eda-sql.ipyn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jupyter-labs-eda-sql.ipyn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jupyter-labs-eda-sql.ipynb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jupyter-labs-eda-dataviz.ipynb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jupyter-labs-eda-dataviz.ipyn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jupyter-labs-eda-dataviz.ipynb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jupyter-labs-eda-dataviz.ipynb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jupyter-labs-eda-dataviz.ipynb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jupyter-labs-eda-dataviz.ipynb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lab_jupyter_launch_site_location.ipynb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lab_jupyter_launch_site_location.ipynb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lab_jupyter_launch_site_location.ipyn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spacex_dash_app.p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spacex_dash_app.py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SpaceX_Machine%20Learning%20Prediction_Part_5.ipynb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SpaceX_Machine%20Learning%20Prediction_Part_5.ipynb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SpaceX_Machine%20Learning%20Prediction_Part_5.ipynb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SpaceX_Machine%20Learning%20Prediction_Part_5.ipynb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SpaceX_Machine%20Learning%20Prediction_Part_5.ipynb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/blob/main/SpaceX_Machine%20Learning%20Prediction_Part_5.ipynb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github.com/erkutkoral/Applied-Data-Science-Capston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SpaceX%20Falcon%20DS%20Capstone%20Project.pdf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erkutkoral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jupyter-labs-spacex-data-collection-api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kutkoral/Applied-Data-Science-Capstone/blob/main/jupyter-labs-webscraping.ipyn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24" y="669636"/>
            <a:ext cx="6034068" cy="2070424"/>
          </a:xfrm>
        </p:spPr>
        <p:txBody>
          <a:bodyPr anchor="ctr">
            <a:normAutofit/>
          </a:bodyPr>
          <a:lstStyle/>
          <a:p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Falcon9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</a:t>
            </a: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83" y="2653178"/>
            <a:ext cx="5181600" cy="1086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Erkut Koral</a:t>
            </a:r>
          </a:p>
          <a:p>
            <a:pPr marL="0" indent="0">
              <a:buNone/>
            </a:pP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05.12.2022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Metin kutusu 4">
            <a:extLst>
              <a:ext uri="{FF2B5EF4-FFF2-40B4-BE49-F238E27FC236}">
                <a16:creationId xmlns:a16="http://schemas.microsoft.com/office/drawing/2014/main" id="{01CA4EBB-5232-990B-F506-0A731F655221}"/>
              </a:ext>
            </a:extLst>
          </p:cNvPr>
          <p:cNvSpPr txBox="1"/>
          <p:nvPr/>
        </p:nvSpPr>
        <p:spPr>
          <a:xfrm>
            <a:off x="190416" y="5558865"/>
            <a:ext cx="6454104" cy="120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tr-TR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tr-TR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Reference: </a:t>
            </a:r>
          </a:p>
          <a:p>
            <a:r>
              <a:rPr lang="tr-TR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IBM Data </a:t>
            </a:r>
            <a:r>
              <a:rPr lang="tr-TR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Science</a:t>
            </a:r>
            <a:r>
              <a:rPr lang="tr-TR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Professional </a:t>
            </a:r>
            <a:r>
              <a:rPr lang="tr-TR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Certification</a:t>
            </a:r>
            <a:r>
              <a:rPr lang="tr-TR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tr-TR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curriculum</a:t>
            </a:r>
            <a:r>
              <a:rPr lang="tr-TR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tr-TR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hosted</a:t>
            </a:r>
            <a:r>
              <a:rPr lang="tr-TR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on Coursera.com </a:t>
            </a:r>
            <a:r>
              <a:rPr lang="tr-TR" b="1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and</a:t>
            </a:r>
            <a:r>
              <a:rPr lang="tr-TR" b="1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CognitiveClass.ai</a:t>
            </a:r>
            <a:endParaRPr lang="tr-TR" b="1" dirty="0">
              <a:solidFill>
                <a:schemeClr val="bg1"/>
              </a:solidFill>
            </a:endParaRPr>
          </a:p>
        </p:txBody>
      </p:sp>
      <p:pic>
        <p:nvPicPr>
          <p:cNvPr id="11" name="Picture 2" descr="IBM Skills Network Logo - Horizontal-noai copy.png">
            <a:extLst>
              <a:ext uri="{FF2B5EF4-FFF2-40B4-BE49-F238E27FC236}">
                <a16:creationId xmlns:a16="http://schemas.microsoft.com/office/drawing/2014/main" id="{41343ABF-C4E2-55FA-EB72-5F19ECE6713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01513" y="355044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BE3E8526-9776-DC06-5A30-529809E90E13}"/>
              </a:ext>
            </a:extLst>
          </p:cNvPr>
          <p:cNvSpPr txBox="1"/>
          <p:nvPr/>
        </p:nvSpPr>
        <p:spPr>
          <a:xfrm>
            <a:off x="5949696" y="1548384"/>
            <a:ext cx="542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Data </a:t>
            </a:r>
            <a:r>
              <a:rPr kumimoji="0" lang="tr-TR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Wrangling</a:t>
            </a:r>
            <a:endParaRPr kumimoji="0" lang="tr-T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219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672C9F-4134-01CA-F222-EE6B443A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2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  <a:br>
              <a:rPr lang="tr-TR" dirty="0"/>
            </a:br>
            <a:r>
              <a:rPr lang="tr-TR" dirty="0"/>
              <a:t>2)Data </a:t>
            </a:r>
            <a:r>
              <a:rPr lang="tr-TR" dirty="0" err="1"/>
              <a:t>Wrangling</a:t>
            </a:r>
            <a:endParaRPr lang="tr-TR" dirty="0"/>
          </a:p>
        </p:txBody>
      </p:sp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E5007C44-E019-E6AF-4720-EB0962E5CE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37504" y="1464554"/>
            <a:ext cx="5245431" cy="4431168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0527D70C-4845-062F-9779-E181E789BBE2}"/>
              </a:ext>
            </a:extLst>
          </p:cNvPr>
          <p:cNvSpPr txBox="1"/>
          <p:nvPr/>
        </p:nvSpPr>
        <p:spPr>
          <a:xfrm>
            <a:off x="475488" y="1706880"/>
            <a:ext cx="518507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/>
              <a:t>After</a:t>
            </a:r>
            <a:r>
              <a:rPr lang="tr-TR" sz="2000" dirty="0"/>
              <a:t>, </a:t>
            </a:r>
            <a:r>
              <a:rPr lang="tr-TR" sz="2000" dirty="0" err="1"/>
              <a:t>all</a:t>
            </a:r>
            <a:r>
              <a:rPr lang="tr-TR" sz="2000" dirty="0"/>
              <a:t> </a:t>
            </a:r>
            <a:r>
              <a:rPr lang="tr-TR" sz="2000" dirty="0" err="1"/>
              <a:t>tasks</a:t>
            </a:r>
            <a:r>
              <a:rPr lang="tr-TR" sz="2000" dirty="0"/>
              <a:t> </a:t>
            </a:r>
            <a:r>
              <a:rPr lang="tr-TR" sz="2000" dirty="0" err="1"/>
              <a:t>were</a:t>
            </a:r>
            <a:r>
              <a:rPr lang="tr-TR" sz="2000" dirty="0"/>
              <a:t> done,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taking</a:t>
            </a:r>
            <a:r>
              <a:rPr lang="tr-TR" sz="2000" dirty="0"/>
              <a:t> </a:t>
            </a:r>
            <a:r>
              <a:rPr lang="tr-TR" sz="2000" dirty="0" err="1"/>
              <a:t>outcome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endParaRPr lang="tr-TR" sz="2000" dirty="0"/>
          </a:p>
          <a:p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class</a:t>
            </a:r>
            <a:r>
              <a:rPr lang="tr-TR" sz="2000" dirty="0"/>
              <a:t> </a:t>
            </a:r>
            <a:r>
              <a:rPr lang="tr-TR" sz="2000" dirty="0" err="1"/>
              <a:t>column</a:t>
            </a:r>
            <a:r>
              <a:rPr lang="tr-TR" sz="2000" dirty="0"/>
              <a:t> </a:t>
            </a:r>
            <a:r>
              <a:rPr lang="tr-TR" sz="2000" dirty="0" err="1"/>
              <a:t>we</a:t>
            </a:r>
            <a:r>
              <a:rPr lang="tr-TR" sz="2000" dirty="0"/>
              <a:t> </a:t>
            </a:r>
            <a:r>
              <a:rPr lang="tr-TR" sz="2000" dirty="0" err="1"/>
              <a:t>need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parse</a:t>
            </a:r>
            <a:r>
              <a:rPr lang="tr-TR" sz="2000" dirty="0"/>
              <a:t> </a:t>
            </a:r>
            <a:r>
              <a:rPr lang="tr-TR" sz="2000" dirty="0" err="1"/>
              <a:t>them</a:t>
            </a:r>
            <a:r>
              <a:rPr lang="tr-TR" sz="2000" dirty="0"/>
              <a:t> </a:t>
            </a:r>
            <a:r>
              <a:rPr lang="tr-TR" sz="2000" dirty="0" err="1"/>
              <a:t>like</a:t>
            </a:r>
            <a:r>
              <a:rPr lang="tr-TR" sz="2000" dirty="0"/>
              <a:t>:</a:t>
            </a:r>
          </a:p>
          <a:p>
            <a:endParaRPr lang="tr-TR" sz="2000" dirty="0"/>
          </a:p>
          <a:p>
            <a:pPr marL="457200" indent="-457200">
              <a:buFont typeface="+mj-lt"/>
              <a:buAutoNum type="arabicPeriod"/>
            </a:pPr>
            <a:r>
              <a:rPr lang="tr-TR" sz="2000" b="1" dirty="0" err="1"/>
              <a:t>Bad</a:t>
            </a:r>
            <a:r>
              <a:rPr lang="tr-TR" sz="2000" b="1" dirty="0"/>
              <a:t> </a:t>
            </a:r>
            <a:r>
              <a:rPr lang="tr-TR" sz="2000" b="1" dirty="0" err="1"/>
              <a:t>outcomes</a:t>
            </a:r>
            <a:r>
              <a:rPr lang="tr-TR" sz="2000" b="1" dirty="0"/>
              <a:t> (</a:t>
            </a:r>
            <a:r>
              <a:rPr lang="tr-TR" sz="2000" b="1" dirty="0" err="1"/>
              <a:t>did</a:t>
            </a:r>
            <a:r>
              <a:rPr lang="tr-TR" sz="2000" b="1" dirty="0"/>
              <a:t> not </a:t>
            </a:r>
            <a:r>
              <a:rPr lang="tr-TR" sz="2000" b="1" dirty="0" err="1"/>
              <a:t>land</a:t>
            </a:r>
            <a:r>
              <a:rPr lang="tr-TR" sz="2000" b="1" dirty="0"/>
              <a:t>)(0)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000" b="1" dirty="0" err="1"/>
              <a:t>Other</a:t>
            </a:r>
            <a:r>
              <a:rPr lang="tr-TR" sz="2000" b="1" dirty="0"/>
              <a:t> </a:t>
            </a:r>
            <a:r>
              <a:rPr lang="tr-TR" sz="2000" b="1" dirty="0" err="1"/>
              <a:t>outcomes</a:t>
            </a:r>
            <a:r>
              <a:rPr lang="tr-TR" sz="2000" b="1" dirty="0"/>
              <a:t> (</a:t>
            </a:r>
            <a:r>
              <a:rPr lang="tr-TR" sz="2000" b="1" dirty="0" err="1"/>
              <a:t>land</a:t>
            </a:r>
            <a:r>
              <a:rPr lang="tr-TR" sz="2000" b="1" dirty="0"/>
              <a:t>) (1)</a:t>
            </a:r>
          </a:p>
          <a:p>
            <a:endParaRPr lang="tr-TR" dirty="0"/>
          </a:p>
        </p:txBody>
      </p:sp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2C987C5B-5090-9AF4-AF28-6259FB45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1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BE3E8526-9776-DC06-5A30-529809E90E13}"/>
              </a:ext>
            </a:extLst>
          </p:cNvPr>
          <p:cNvSpPr txBox="1"/>
          <p:nvPr/>
        </p:nvSpPr>
        <p:spPr>
          <a:xfrm>
            <a:off x="5657088" y="1548384"/>
            <a:ext cx="5425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Exploratory</a:t>
            </a:r>
            <a: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2121342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64D1C8-72F2-9590-6E7D-1DC6BD0C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24" y="267589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  <a:br>
              <a:rPr lang="tr-TR" dirty="0"/>
            </a:br>
            <a:r>
              <a:rPr lang="tr-TR" dirty="0"/>
              <a:t>3)EDA </a:t>
            </a:r>
            <a:r>
              <a:rPr lang="tr-TR" dirty="0" err="1"/>
              <a:t>with</a:t>
            </a:r>
            <a:r>
              <a:rPr lang="tr-TR" dirty="0"/>
              <a:t> SQL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63FD3D-10AC-52CB-707B-403B1A458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71048" cy="4351338"/>
          </a:xfrm>
        </p:spPr>
        <p:txBody>
          <a:bodyPr>
            <a:normAutofit/>
          </a:bodyPr>
          <a:lstStyle/>
          <a:p>
            <a:r>
              <a:rPr lang="tr-TR" sz="2200" dirty="0" err="1"/>
              <a:t>We</a:t>
            </a:r>
            <a:r>
              <a:rPr lang="tr-TR" sz="2200" dirty="0"/>
              <a:t> </a:t>
            </a:r>
            <a:r>
              <a:rPr lang="tr-TR" sz="2200" dirty="0" err="1"/>
              <a:t>explored</a:t>
            </a:r>
            <a:r>
              <a:rPr lang="tr-TR" sz="2200" dirty="0"/>
              <a:t> data </a:t>
            </a:r>
            <a:r>
              <a:rPr lang="tr-TR" sz="2200" dirty="0" err="1"/>
              <a:t>with</a:t>
            </a:r>
            <a:r>
              <a:rPr lang="tr-TR" sz="2200" dirty="0"/>
              <a:t> </a:t>
            </a:r>
            <a:r>
              <a:rPr lang="tr-TR" sz="2200" dirty="0" err="1"/>
              <a:t>some</a:t>
            </a:r>
            <a:r>
              <a:rPr lang="tr-TR" sz="2200" dirty="0"/>
              <a:t> </a:t>
            </a:r>
            <a:r>
              <a:rPr lang="tr-TR" sz="2200" dirty="0" err="1"/>
              <a:t>questions</a:t>
            </a:r>
            <a:r>
              <a:rPr lang="tr-TR" sz="2200" dirty="0"/>
              <a:t> </a:t>
            </a:r>
            <a:r>
              <a:rPr lang="tr-TR" sz="2200" dirty="0" err="1"/>
              <a:t>and</a:t>
            </a:r>
            <a:r>
              <a:rPr lang="tr-TR" sz="2200" dirty="0"/>
              <a:t> </a:t>
            </a:r>
            <a:r>
              <a:rPr lang="tr-TR" sz="2200" dirty="0" err="1"/>
              <a:t>applying</a:t>
            </a:r>
            <a:r>
              <a:rPr lang="tr-TR" sz="2200" dirty="0"/>
              <a:t> </a:t>
            </a:r>
            <a:r>
              <a:rPr lang="tr-TR" sz="2200" dirty="0" err="1"/>
              <a:t>that</a:t>
            </a:r>
            <a:r>
              <a:rPr lang="tr-TR" sz="2200" dirty="0"/>
              <a:t> </a:t>
            </a:r>
            <a:r>
              <a:rPr lang="tr-TR" sz="2200" dirty="0" err="1"/>
              <a:t>questions</a:t>
            </a:r>
            <a:r>
              <a:rPr lang="tr-TR" sz="2200" dirty="0"/>
              <a:t> </a:t>
            </a:r>
            <a:r>
              <a:rPr lang="tr-TR" sz="2200" dirty="0" err="1"/>
              <a:t>to</a:t>
            </a:r>
            <a:r>
              <a:rPr lang="tr-TR" sz="2200" dirty="0"/>
              <a:t> SQL. </a:t>
            </a:r>
          </a:p>
          <a:p>
            <a:r>
              <a:rPr lang="tr-TR" sz="2200" dirty="0" err="1"/>
              <a:t>These</a:t>
            </a:r>
            <a:r>
              <a:rPr lang="tr-TR" sz="2200" dirty="0"/>
              <a:t> </a:t>
            </a:r>
            <a:r>
              <a:rPr lang="tr-TR" sz="2200" dirty="0" err="1"/>
              <a:t>questions</a:t>
            </a:r>
            <a:r>
              <a:rPr lang="tr-TR" sz="2200" dirty="0"/>
              <a:t> </a:t>
            </a:r>
            <a:r>
              <a:rPr lang="tr-TR" sz="2200" dirty="0" err="1"/>
              <a:t>are</a:t>
            </a:r>
            <a:r>
              <a:rPr lang="tr-TR" sz="22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b="1" i="1" dirty="0">
                <a:solidFill>
                  <a:srgbClr val="000000"/>
                </a:solidFill>
                <a:effectLst/>
                <a:latin typeface="+mn-lt"/>
              </a:rPr>
              <a:t>Display the names of the unique launch sites in the space mission</a:t>
            </a:r>
            <a:endParaRPr lang="tr-TR" sz="1400" b="1" i="1" dirty="0">
              <a:solidFill>
                <a:srgbClr val="000000"/>
              </a:solidFill>
              <a:effectLst/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b="1" i="1" dirty="0">
                <a:solidFill>
                  <a:srgbClr val="000000"/>
                </a:solidFill>
                <a:effectLst/>
                <a:latin typeface="+mn-lt"/>
              </a:rPr>
              <a:t>Display 5 records where launch sites begin with the string 'CCA'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b="1" i="1" dirty="0">
                <a:solidFill>
                  <a:srgbClr val="000000"/>
                </a:solidFill>
                <a:effectLst/>
                <a:latin typeface="+mn-lt"/>
              </a:rPr>
              <a:t>Display the total payload mass carried by boosters launched by NASA (CRS)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b="1" i="1" dirty="0">
                <a:solidFill>
                  <a:srgbClr val="000000"/>
                </a:solidFill>
                <a:effectLst/>
                <a:latin typeface="+mn-lt"/>
              </a:rPr>
              <a:t>Display average payload mass carried by booster version F9 v1.1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List the date when the first successful landing outcome in ground pad was </a:t>
            </a:r>
            <a:r>
              <a:rPr lang="en-US" sz="1400" b="1" dirty="0" err="1">
                <a:solidFill>
                  <a:schemeClr val="tx1"/>
                </a:solidFill>
                <a:latin typeface="+mn-lt"/>
              </a:rPr>
              <a:t>acheived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.</a:t>
            </a:r>
            <a:endParaRPr lang="tr-TR" sz="1400" b="1" dirty="0">
              <a:solidFill>
                <a:schemeClr val="tx1"/>
              </a:solidFill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400" b="1" i="1" dirty="0">
                <a:solidFill>
                  <a:srgbClr val="000000"/>
                </a:solidFill>
                <a:effectLst/>
                <a:latin typeface="+mn-lt"/>
              </a:rPr>
              <a:t>List the names of the boosters which have success in drone ship and have payload mass greater than 4000 but less than 6000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b="1" i="1" dirty="0">
                <a:solidFill>
                  <a:srgbClr val="000000"/>
                </a:solidFill>
                <a:effectLst/>
                <a:latin typeface="+mn-lt"/>
              </a:rPr>
              <a:t>List the total number of successful and failure mission outcomes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b="1" i="1" dirty="0">
                <a:solidFill>
                  <a:srgbClr val="000000"/>
                </a:solidFill>
                <a:effectLst/>
                <a:latin typeface="+mn-lt"/>
              </a:rPr>
              <a:t>List the names of the </a:t>
            </a:r>
            <a:r>
              <a:rPr lang="en-US" sz="1400" b="1" i="1" dirty="0" err="1">
                <a:solidFill>
                  <a:srgbClr val="000000"/>
                </a:solidFill>
                <a:effectLst/>
                <a:latin typeface="+mn-lt"/>
              </a:rPr>
              <a:t>booster_versions</a:t>
            </a:r>
            <a:r>
              <a:rPr lang="en-US" sz="1400" b="1" i="1" dirty="0">
                <a:solidFill>
                  <a:srgbClr val="000000"/>
                </a:solidFill>
                <a:effectLst/>
                <a:latin typeface="+mn-lt"/>
              </a:rPr>
              <a:t> which have carried the maximum payload mass. Use a subquery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b="1" i="1" dirty="0">
                <a:solidFill>
                  <a:srgbClr val="000000"/>
                </a:solidFill>
                <a:effectLst/>
                <a:latin typeface="+mn-lt"/>
              </a:rPr>
              <a:t>List the failed </a:t>
            </a:r>
            <a:r>
              <a:rPr lang="en-US" sz="1400" b="1" i="1" dirty="0" err="1">
                <a:solidFill>
                  <a:srgbClr val="000000"/>
                </a:solidFill>
                <a:effectLst/>
                <a:latin typeface="+mn-lt"/>
              </a:rPr>
              <a:t>landing_outcomes</a:t>
            </a:r>
            <a:r>
              <a:rPr lang="en-US" sz="1400" b="1" i="1" dirty="0">
                <a:solidFill>
                  <a:srgbClr val="000000"/>
                </a:solidFill>
                <a:effectLst/>
                <a:latin typeface="+mn-lt"/>
              </a:rPr>
              <a:t> in drone ship, their booster versions, and launch site names for in year 2015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b="1" i="1" dirty="0">
                <a:solidFill>
                  <a:srgbClr val="000000"/>
                </a:solidFill>
                <a:effectLst/>
                <a:latin typeface="+mn-lt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514350" indent="-514350">
              <a:buFont typeface="+mj-lt"/>
              <a:buAutoNum type="arabicPeriod"/>
            </a:pPr>
            <a:endParaRPr lang="tr-TR" sz="1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29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929E5E-E9D7-6B78-C136-C40A29CE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8133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  <a:br>
              <a:rPr lang="tr-TR" dirty="0"/>
            </a:br>
            <a:r>
              <a:rPr lang="tr-TR" dirty="0"/>
              <a:t>3)EDA </a:t>
            </a:r>
            <a:r>
              <a:rPr lang="tr-TR" dirty="0" err="1"/>
              <a:t>with</a:t>
            </a:r>
            <a:r>
              <a:rPr lang="tr-TR" dirty="0"/>
              <a:t> Data </a:t>
            </a:r>
            <a:r>
              <a:rPr lang="tr-TR" dirty="0" err="1"/>
              <a:t>Visualization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C08684-E3E1-9289-2EC1-D48A4A41E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439400" cy="4351338"/>
          </a:xfrm>
        </p:spPr>
        <p:txBody>
          <a:bodyPr>
            <a:normAutofit/>
          </a:bodyPr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explored</a:t>
            </a:r>
            <a:r>
              <a:rPr lang="tr-TR" dirty="0"/>
              <a:t> data </a:t>
            </a:r>
            <a:r>
              <a:rPr lang="tr-TR" dirty="0" err="1"/>
              <a:t>with</a:t>
            </a:r>
            <a:r>
              <a:rPr lang="tr-TR" dirty="0"/>
              <a:t> data </a:t>
            </a:r>
            <a:r>
              <a:rPr lang="tr-TR" dirty="0" err="1"/>
              <a:t>visualization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tried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answer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following</a:t>
            </a:r>
            <a:r>
              <a:rPr lang="tr-TR" dirty="0"/>
              <a:t> </a:t>
            </a:r>
            <a:r>
              <a:rPr lang="tr-TR" dirty="0" err="1"/>
              <a:t>questions</a:t>
            </a:r>
            <a:r>
              <a:rPr lang="tr-TR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i="0" dirty="0">
                <a:solidFill>
                  <a:schemeClr val="tx1"/>
                </a:solidFill>
                <a:effectLst/>
                <a:latin typeface="+mn-lt"/>
              </a:rPr>
              <a:t>Visualize the relationship between Flight Number and Launch 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Visualize the relationship between Payload and Launch Site</a:t>
            </a:r>
            <a:endParaRPr lang="tr-TR" sz="2400" dirty="0">
              <a:solidFill>
                <a:schemeClr val="tx1"/>
              </a:solidFill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i="0" dirty="0">
                <a:solidFill>
                  <a:schemeClr val="tx1"/>
                </a:solidFill>
                <a:effectLst/>
                <a:latin typeface="+mn-lt"/>
              </a:rPr>
              <a:t>Visualize the relationship between success rate of each orbit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i="0" dirty="0">
                <a:solidFill>
                  <a:schemeClr val="tx1"/>
                </a:solidFill>
                <a:effectLst/>
                <a:latin typeface="+mn-lt"/>
              </a:rPr>
              <a:t>Visualize the relationship between Flight</a:t>
            </a:r>
            <a:r>
              <a:rPr lang="tr-TR" sz="240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400" i="0" dirty="0">
                <a:solidFill>
                  <a:schemeClr val="tx1"/>
                </a:solidFill>
                <a:effectLst/>
                <a:latin typeface="+mn-lt"/>
              </a:rPr>
              <a:t>Number and Orbit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i="0" dirty="0">
                <a:solidFill>
                  <a:schemeClr val="tx1"/>
                </a:solidFill>
                <a:effectLst/>
                <a:latin typeface="+mn-lt"/>
              </a:rPr>
              <a:t>Visualize the relationship between Payload and Orbit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i="0" dirty="0">
                <a:solidFill>
                  <a:schemeClr val="tx1"/>
                </a:solidFill>
                <a:effectLst/>
                <a:latin typeface="+mn-lt"/>
              </a:rPr>
              <a:t>Visualize the launch success yearly trend</a:t>
            </a:r>
          </a:p>
          <a:p>
            <a:pPr marL="514350" indent="-514350">
              <a:buFont typeface="+mj-lt"/>
              <a:buAutoNum type="arabicPeriod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76879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96ABB4-D3A0-265A-708B-2ECFF2F9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METHODOLOGY</a:t>
            </a:r>
            <a:br>
              <a:rPr lang="tr-TR" sz="3200" dirty="0"/>
            </a:br>
            <a:r>
              <a:rPr lang="tr-TR" sz="3200" dirty="0"/>
              <a:t>4)Interactive Visual </a:t>
            </a:r>
            <a:r>
              <a:rPr lang="tr-TR" sz="3200" dirty="0" err="1"/>
              <a:t>Analytics</a:t>
            </a:r>
            <a:r>
              <a:rPr lang="tr-TR" sz="3200" dirty="0"/>
              <a:t> </a:t>
            </a:r>
            <a:r>
              <a:rPr lang="tr-TR" sz="3200" dirty="0" err="1"/>
              <a:t>with</a:t>
            </a:r>
            <a:r>
              <a:rPr lang="tr-TR" sz="3200" dirty="0"/>
              <a:t> </a:t>
            </a:r>
            <a:r>
              <a:rPr lang="tr-TR" sz="3200" dirty="0" err="1"/>
              <a:t>Folium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35FA6A-6AFE-9AC0-09C1-CB4400DCC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46792" cy="4351338"/>
          </a:xfrm>
        </p:spPr>
        <p:txBody>
          <a:bodyPr>
            <a:normAutofit/>
          </a:bodyPr>
          <a:lstStyle/>
          <a:p>
            <a:r>
              <a:rPr lang="en-US" sz="2200" b="0" i="0" dirty="0">
                <a:solidFill>
                  <a:srgbClr val="000000"/>
                </a:solidFill>
                <a:effectLst/>
                <a:latin typeface="+mn-lt"/>
              </a:rPr>
              <a:t>The launch success rate may depend on many factors such as payload mass, orbit type, and so on. It may also depend on the location and proximities of a launch site, i.e., the initial position of rocket trajectories. Finding an optimal location for building a launch site certainly involves many factors and hopefully we could discover some of the factors by analyzing the existing launch site locations.</a:t>
            </a:r>
            <a:endParaRPr lang="tr-TR" sz="2200" b="0" i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tr-TR" sz="2400" b="1" dirty="0" err="1">
                <a:solidFill>
                  <a:srgbClr val="000000"/>
                </a:solidFill>
                <a:latin typeface="+mn-lt"/>
              </a:rPr>
              <a:t>This</a:t>
            </a:r>
            <a:r>
              <a:rPr lang="tr-TR" sz="2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rgbClr val="000000"/>
                </a:solidFill>
                <a:latin typeface="+mn-lt"/>
              </a:rPr>
              <a:t>section</a:t>
            </a:r>
            <a:r>
              <a:rPr lang="tr-TR" sz="2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rgbClr val="000000"/>
                </a:solidFill>
                <a:latin typeface="+mn-lt"/>
              </a:rPr>
              <a:t>contains</a:t>
            </a:r>
            <a:r>
              <a:rPr lang="tr-TR" sz="2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rgbClr val="000000"/>
                </a:solidFill>
                <a:latin typeface="+mn-lt"/>
              </a:rPr>
              <a:t>the</a:t>
            </a:r>
            <a:r>
              <a:rPr lang="tr-TR" sz="2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rgbClr val="000000"/>
                </a:solidFill>
                <a:latin typeface="+mn-lt"/>
              </a:rPr>
              <a:t>following</a:t>
            </a:r>
            <a:r>
              <a:rPr lang="tr-TR" sz="2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b="1" dirty="0" err="1">
                <a:solidFill>
                  <a:srgbClr val="000000"/>
                </a:solidFill>
                <a:latin typeface="+mn-lt"/>
              </a:rPr>
              <a:t>tasks</a:t>
            </a:r>
            <a:r>
              <a:rPr lang="tr-TR" sz="2400" b="1" dirty="0">
                <a:solidFill>
                  <a:srgbClr val="000000"/>
                </a:solidFill>
                <a:latin typeface="+mn-lt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+mn-lt"/>
              </a:rPr>
              <a:t>Mark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all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launch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sites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on a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map</a:t>
            </a:r>
            <a:endParaRPr lang="tr-TR" sz="2400" dirty="0">
              <a:solidFill>
                <a:srgbClr val="000000"/>
              </a:solidFill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sz="2400" dirty="0">
                <a:solidFill>
                  <a:srgbClr val="000000"/>
                </a:solidFill>
                <a:latin typeface="+mn-lt"/>
              </a:rPr>
              <a:t>Mark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the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success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/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failed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launches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for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each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site on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the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map</a:t>
            </a:r>
            <a:endParaRPr lang="tr-TR" sz="2400" dirty="0">
              <a:solidFill>
                <a:srgbClr val="000000"/>
              </a:solidFill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tr-TR" sz="2400" dirty="0" err="1">
                <a:solidFill>
                  <a:srgbClr val="000000"/>
                </a:solidFill>
                <a:latin typeface="+mn-lt"/>
              </a:rPr>
              <a:t>Calculate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the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distances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between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a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launch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site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to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its</a:t>
            </a:r>
            <a:r>
              <a:rPr lang="tr-TR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tr-TR" sz="2400" dirty="0" err="1">
                <a:solidFill>
                  <a:srgbClr val="000000"/>
                </a:solidFill>
                <a:latin typeface="+mn-lt"/>
              </a:rPr>
              <a:t>proximities</a:t>
            </a:r>
            <a:endParaRPr lang="tr-TR" sz="2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8127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BE3E8526-9776-DC06-5A30-529809E90E13}"/>
              </a:ext>
            </a:extLst>
          </p:cNvPr>
          <p:cNvSpPr txBox="1"/>
          <p:nvPr/>
        </p:nvSpPr>
        <p:spPr>
          <a:xfrm>
            <a:off x="5949696" y="1548384"/>
            <a:ext cx="5425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Features</a:t>
            </a:r>
            <a: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 </a:t>
            </a:r>
            <a:r>
              <a:rPr kumimoji="0" lang="tr-TR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Engineering</a:t>
            </a:r>
            <a:endParaRPr kumimoji="0" lang="tr-T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491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F608E3-C7B0-285F-4B53-19DB24A6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497"/>
            <a:ext cx="10515600" cy="1532192"/>
          </a:xfrm>
        </p:spPr>
        <p:txBody>
          <a:bodyPr>
            <a:normAutofit/>
          </a:bodyPr>
          <a:lstStyle/>
          <a:p>
            <a:r>
              <a:rPr lang="en-US" sz="3200" dirty="0"/>
              <a:t>METHODOLOGY</a:t>
            </a:r>
            <a:br>
              <a:rPr lang="tr-TR" sz="3200" dirty="0"/>
            </a:br>
            <a:r>
              <a:rPr lang="tr-TR" sz="3200" dirty="0"/>
              <a:t>5)</a:t>
            </a:r>
            <a:r>
              <a:rPr lang="tr-TR" sz="3200" dirty="0" err="1"/>
              <a:t>Features</a:t>
            </a:r>
            <a:r>
              <a:rPr lang="tr-TR" sz="3200" dirty="0"/>
              <a:t> </a:t>
            </a:r>
            <a:r>
              <a:rPr lang="tr-TR" sz="3200" dirty="0" err="1"/>
              <a:t>Engineering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DE50CC-3F84-A54B-154D-8BD791040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r>
              <a:rPr lang="tr-TR" sz="3200" dirty="0" err="1">
                <a:solidFill>
                  <a:schemeClr val="tx1"/>
                </a:solidFill>
                <a:latin typeface="+mn-lt"/>
              </a:rPr>
              <a:t>When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predicting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landing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outcome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we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need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take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features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that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will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serve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this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purpose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tr-TR" sz="3200" dirty="0" err="1">
                <a:solidFill>
                  <a:schemeClr val="tx1"/>
                </a:solidFill>
                <a:latin typeface="+mn-lt"/>
              </a:rPr>
              <a:t>So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we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dropped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Date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BoosterVersion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Outcome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Longitude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and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Latitude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features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tr-TR" sz="3200" dirty="0" err="1">
                <a:solidFill>
                  <a:schemeClr val="tx1"/>
                </a:solidFill>
                <a:latin typeface="+mn-lt"/>
              </a:rPr>
              <a:t>Used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get_dummies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()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function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apply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One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Hot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Encoding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categorical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columns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tr-TR" sz="3200" dirty="0" err="1">
                <a:solidFill>
                  <a:schemeClr val="tx1"/>
                </a:solidFill>
                <a:latin typeface="+mn-lt"/>
              </a:rPr>
              <a:t>After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that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,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we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need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transform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dataframe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type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</a:t>
            </a:r>
            <a:r>
              <a:rPr lang="tr-TR" sz="3200" dirty="0" err="1">
                <a:solidFill>
                  <a:schemeClr val="tx1"/>
                </a:solidFill>
                <a:latin typeface="+mn-lt"/>
              </a:rPr>
              <a:t>to</a:t>
            </a:r>
            <a:r>
              <a:rPr lang="tr-TR" sz="3200" dirty="0">
                <a:solidFill>
                  <a:schemeClr val="tx1"/>
                </a:solidFill>
                <a:latin typeface="+mn-lt"/>
              </a:rPr>
              <a:t> float64.</a:t>
            </a:r>
          </a:p>
        </p:txBody>
      </p:sp>
      <p:pic>
        <p:nvPicPr>
          <p:cNvPr id="6" name="İçerik Yer Tutucusu 5">
            <a:hlinkClick r:id="rId3"/>
            <a:extLst>
              <a:ext uri="{FF2B5EF4-FFF2-40B4-BE49-F238E27FC236}">
                <a16:creationId xmlns:a16="http://schemas.microsoft.com/office/drawing/2014/main" id="{722BCDF2-A9EC-F9D0-4304-9D01602D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BE3E8526-9776-DC06-5A30-529809E90E13}"/>
              </a:ext>
            </a:extLst>
          </p:cNvPr>
          <p:cNvSpPr txBox="1"/>
          <p:nvPr/>
        </p:nvSpPr>
        <p:spPr>
          <a:xfrm>
            <a:off x="6181344" y="1548384"/>
            <a:ext cx="5425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Machine Learning </a:t>
            </a:r>
            <a:r>
              <a:rPr kumimoji="0" lang="tr-TR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Predictions</a:t>
            </a:r>
            <a:endParaRPr kumimoji="0" lang="tr-T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70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731978-730E-390B-C52C-C0E9EE0C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n-US" sz="4000" dirty="0"/>
              <a:t>METHODOLOGY</a:t>
            </a:r>
            <a:br>
              <a:rPr lang="tr-TR" sz="4000" dirty="0"/>
            </a:br>
            <a:r>
              <a:rPr lang="tr-TR" sz="4000" dirty="0"/>
              <a:t>5)Machine Learning </a:t>
            </a:r>
            <a:r>
              <a:rPr lang="tr-TR" sz="4000" dirty="0" err="1"/>
              <a:t>Predictions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067907-B04A-3394-438E-451ED994A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83368" cy="4351338"/>
          </a:xfrm>
        </p:spPr>
        <p:txBody>
          <a:bodyPr/>
          <a:lstStyle/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</a:t>
            </a:r>
            <a:r>
              <a:rPr lang="tr-TR" dirty="0" err="1"/>
              <a:t>following</a:t>
            </a:r>
            <a:r>
              <a:rPr lang="tr-TR" dirty="0"/>
              <a:t> </a:t>
            </a:r>
            <a:r>
              <a:rPr lang="tr-TR" dirty="0" err="1"/>
              <a:t>objectives</a:t>
            </a:r>
            <a:r>
              <a:rPr lang="tr-TR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tr-TR" b="1" dirty="0" err="1">
                <a:solidFill>
                  <a:schemeClr val="tx1"/>
                </a:solidFill>
              </a:rPr>
              <a:t>Standardized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the</a:t>
            </a:r>
            <a:r>
              <a:rPr lang="tr-TR" b="1" dirty="0">
                <a:solidFill>
                  <a:schemeClr val="tx1"/>
                </a:solidFill>
              </a:rPr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tr-TR" b="1" dirty="0" err="1">
                <a:solidFill>
                  <a:schemeClr val="tx1"/>
                </a:solidFill>
              </a:rPr>
              <a:t>Splitted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into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training</a:t>
            </a:r>
            <a:r>
              <a:rPr lang="tr-TR" b="1" dirty="0">
                <a:solidFill>
                  <a:schemeClr val="tx1"/>
                </a:solidFill>
              </a:rPr>
              <a:t> data </a:t>
            </a:r>
            <a:r>
              <a:rPr lang="tr-TR" b="1" dirty="0" err="1">
                <a:solidFill>
                  <a:schemeClr val="tx1"/>
                </a:solidFill>
              </a:rPr>
              <a:t>and</a:t>
            </a:r>
            <a:r>
              <a:rPr lang="tr-TR" b="1" dirty="0">
                <a:solidFill>
                  <a:schemeClr val="tx1"/>
                </a:solidFill>
              </a:rPr>
              <a:t> test data</a:t>
            </a:r>
          </a:p>
          <a:p>
            <a:pPr marL="514350" indent="-514350">
              <a:buFont typeface="+mj-lt"/>
              <a:buAutoNum type="arabicPeriod"/>
            </a:pPr>
            <a:r>
              <a:rPr lang="tr-TR" b="1" dirty="0" err="1">
                <a:solidFill>
                  <a:schemeClr val="tx1"/>
                </a:solidFill>
              </a:rPr>
              <a:t>Determined</a:t>
            </a:r>
            <a:r>
              <a:rPr lang="tr-TR" b="1" dirty="0">
                <a:solidFill>
                  <a:schemeClr val="tx1"/>
                </a:solidFill>
              </a:rPr>
              <a:t> Machine Learning </a:t>
            </a:r>
            <a:r>
              <a:rPr lang="tr-TR" b="1" dirty="0" err="1">
                <a:solidFill>
                  <a:schemeClr val="tx1"/>
                </a:solidFill>
              </a:rPr>
              <a:t>Algorithms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for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predictions</a:t>
            </a:r>
            <a:endParaRPr lang="tr-TR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tr-TR" b="1" dirty="0" err="1">
                <a:solidFill>
                  <a:schemeClr val="tx1"/>
                </a:solidFill>
              </a:rPr>
              <a:t>Logistic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Regression</a:t>
            </a:r>
            <a:r>
              <a:rPr lang="tr-TR" b="1" dirty="0">
                <a:solidFill>
                  <a:schemeClr val="tx1"/>
                </a:solidFill>
              </a:rPr>
              <a:t>, SVM, </a:t>
            </a:r>
            <a:r>
              <a:rPr lang="tr-TR" b="1" dirty="0" err="1">
                <a:solidFill>
                  <a:schemeClr val="tx1"/>
                </a:solidFill>
              </a:rPr>
              <a:t>Decision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Trees</a:t>
            </a:r>
            <a:r>
              <a:rPr lang="tr-TR" b="1" dirty="0">
                <a:solidFill>
                  <a:schemeClr val="tx1"/>
                </a:solidFill>
              </a:rPr>
              <a:t>, </a:t>
            </a:r>
            <a:r>
              <a:rPr lang="tr-TR" b="1" dirty="0" err="1">
                <a:solidFill>
                  <a:schemeClr val="tx1"/>
                </a:solidFill>
              </a:rPr>
              <a:t>KNearestNeighbors</a:t>
            </a:r>
            <a:endParaRPr lang="tr-TR" b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tr-TR" b="1" dirty="0" err="1">
                <a:solidFill>
                  <a:schemeClr val="tx1"/>
                </a:solidFill>
              </a:rPr>
              <a:t>Finded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the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best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Hyperparameters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for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selected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algorithms</a:t>
            </a:r>
            <a:endParaRPr lang="tr-TR" b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tr-TR" b="1" dirty="0" err="1">
                <a:solidFill>
                  <a:schemeClr val="tx1"/>
                </a:solidFill>
              </a:rPr>
              <a:t>Finded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the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method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performs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best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using</a:t>
            </a:r>
            <a:r>
              <a:rPr lang="tr-TR" b="1" dirty="0">
                <a:solidFill>
                  <a:schemeClr val="tx1"/>
                </a:solidFill>
              </a:rPr>
              <a:t> test data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7286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Executive Summary</a:t>
            </a:r>
          </a:p>
          <a:p>
            <a:r>
              <a:rPr lang="en-US" sz="2200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sz="2200" dirty="0">
                <a:solidFill>
                  <a:schemeClr val="tx1"/>
                </a:solidFill>
              </a:rPr>
              <a:t>Methodology</a:t>
            </a:r>
          </a:p>
          <a:p>
            <a:r>
              <a:rPr lang="en-US" sz="2200" dirty="0">
                <a:solidFill>
                  <a:schemeClr val="tx1"/>
                </a:solidFill>
              </a:rPr>
              <a:t>Results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Visualization – Charts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Dashboard</a:t>
            </a:r>
          </a:p>
          <a:p>
            <a:r>
              <a:rPr lang="en-US" sz="2200" dirty="0">
                <a:solidFill>
                  <a:schemeClr val="tx1"/>
                </a:solidFill>
              </a:rPr>
              <a:t>Discussion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Findings &amp; Implications</a:t>
            </a:r>
          </a:p>
          <a:p>
            <a:r>
              <a:rPr lang="en-US" sz="2200" dirty="0">
                <a:solidFill>
                  <a:schemeClr val="tx1"/>
                </a:solidFill>
              </a:rPr>
              <a:t>Conclusion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BE3E8526-9776-DC06-5A30-529809E90E13}"/>
              </a:ext>
            </a:extLst>
          </p:cNvPr>
          <p:cNvSpPr txBox="1"/>
          <p:nvPr/>
        </p:nvSpPr>
        <p:spPr>
          <a:xfrm>
            <a:off x="5949696" y="1548384"/>
            <a:ext cx="542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Insight</a:t>
            </a:r>
            <a:r>
              <a:rPr lang="tr-TR" sz="4800" b="1" dirty="0">
                <a:solidFill>
                  <a:prstClr val="white"/>
                </a:solidFill>
                <a:latin typeface="IBM Plex Sans Text"/>
              </a:rPr>
              <a:t>s </a:t>
            </a:r>
            <a:r>
              <a:rPr lang="tr-TR" sz="4800" b="1" dirty="0" err="1">
                <a:solidFill>
                  <a:prstClr val="white"/>
                </a:solidFill>
                <a:latin typeface="IBM Plex Sans Text"/>
              </a:rPr>
              <a:t>from</a:t>
            </a:r>
            <a:r>
              <a:rPr lang="tr-TR" sz="4800" b="1" dirty="0">
                <a:solidFill>
                  <a:prstClr val="white"/>
                </a:solidFill>
                <a:latin typeface="IBM Plex Sans Text"/>
              </a:rPr>
              <a:t> EDA</a:t>
            </a:r>
            <a:endParaRPr kumimoji="0" lang="tr-T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31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SQL</a:t>
            </a:r>
            <a:endParaRPr lang="en-US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207C90F9-514A-BA35-30EB-E032BAD3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80" y="1690688"/>
            <a:ext cx="11368840" cy="3564041"/>
          </a:xfrm>
          <a:prstGeom prst="rect">
            <a:avLst/>
          </a:prstGeom>
        </p:spPr>
      </p:pic>
      <p:pic>
        <p:nvPicPr>
          <p:cNvPr id="6" name="İçerik Yer Tutucusu 5">
            <a:hlinkClick r:id="rId4"/>
            <a:extLst>
              <a:ext uri="{FF2B5EF4-FFF2-40B4-BE49-F238E27FC236}">
                <a16:creationId xmlns:a16="http://schemas.microsoft.com/office/drawing/2014/main" id="{2BB0A449-128D-7FE0-7337-053C474D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C9383E-FCB0-96AE-19CB-D5AD6D5D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SQL</a:t>
            </a:r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1CCBE71C-52DC-B022-BE96-40EBB015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" y="1316735"/>
            <a:ext cx="4757928" cy="4590001"/>
          </a:xfrm>
          <a:prstGeom prst="rect">
            <a:avLst/>
          </a:prstGeom>
        </p:spPr>
      </p:pic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4CE33C2B-C6EE-8703-AF09-2CFC25C50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94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32C52B-43E8-7F92-D4A4-4D8DE87F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SQL</a:t>
            </a:r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E0B682DE-C0FB-B52D-52DF-EE1DCBD3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2069"/>
            <a:ext cx="7150741" cy="4504168"/>
          </a:xfrm>
          <a:prstGeom prst="rect">
            <a:avLst/>
          </a:prstGeom>
        </p:spPr>
      </p:pic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4E722873-3DFA-9AC3-533A-675568AC5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6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SQL</a:t>
            </a:r>
          </a:p>
        </p:txBody>
      </p:sp>
      <p:pic>
        <p:nvPicPr>
          <p:cNvPr id="6" name="İçerik Yer Tutucusu 5" descr="metin içeren bir resim&#10;&#10;Açıklama otomatik olarak oluşturuldu">
            <a:extLst>
              <a:ext uri="{FF2B5EF4-FFF2-40B4-BE49-F238E27FC236}">
                <a16:creationId xmlns:a16="http://schemas.microsoft.com/office/drawing/2014/main" id="{6CF3304B-D5BF-6E16-90E0-23B2648DF8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391306" cy="3771328"/>
          </a:xfrm>
        </p:spPr>
      </p:pic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1E2D66FC-F2AB-4DBC-0C2C-74A2D93E8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7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SQL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918B735-A22C-8969-CD4F-5AC8F2DFF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1461594"/>
            <a:ext cx="8570976" cy="4688221"/>
          </a:xfrm>
          <a:prstGeom prst="rect">
            <a:avLst/>
          </a:prstGeom>
        </p:spPr>
      </p:pic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8CCD7B02-148A-7FC8-4EE2-C4D725E7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14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SQL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EC28604-927F-E10A-E4C3-CE96CBB1F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3" y="1538739"/>
            <a:ext cx="7912607" cy="4617474"/>
          </a:xfrm>
          <a:prstGeom prst="rect">
            <a:avLst/>
          </a:prstGeom>
        </p:spPr>
      </p:pic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C97D3926-B31F-09E9-2497-968F0F8F6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95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SQL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9D0EA3A-58EE-12E1-4CBD-B547E2767B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435480"/>
            <a:ext cx="7342632" cy="4163581"/>
          </a:xfrm>
        </p:spPr>
      </p:pic>
      <p:pic>
        <p:nvPicPr>
          <p:cNvPr id="3" name="İçerik Yer Tutucusu 5">
            <a:hlinkClick r:id="rId4"/>
            <a:extLst>
              <a:ext uri="{FF2B5EF4-FFF2-40B4-BE49-F238E27FC236}">
                <a16:creationId xmlns:a16="http://schemas.microsoft.com/office/drawing/2014/main" id="{B687B2E8-C2C0-0889-09BF-B78C38201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97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SQL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0A4DC4E5-0E36-B241-C962-86836B95B2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84249"/>
            <a:ext cx="6879336" cy="4447641"/>
          </a:xfrm>
        </p:spPr>
      </p:pic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F35248E1-81B9-FF56-70F4-0C991BB6F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1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SQL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A50EC39-F677-467B-768F-9B95FAD4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2244"/>
            <a:ext cx="8640381" cy="4563112"/>
          </a:xfrm>
          <a:prstGeom prst="rect">
            <a:avLst/>
          </a:prstGeom>
        </p:spPr>
      </p:pic>
      <p:pic>
        <p:nvPicPr>
          <p:cNvPr id="3" name="İçerik Yer Tutucusu 5">
            <a:hlinkClick r:id="rId4"/>
            <a:extLst>
              <a:ext uri="{FF2B5EF4-FFF2-40B4-BE49-F238E27FC236}">
                <a16:creationId xmlns:a16="http://schemas.microsoft.com/office/drawing/2014/main" id="{2141BF88-D985-4B2B-433A-FA773F7F3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2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>
            <a:normAutofit fontScale="92500" lnSpcReduction="10000"/>
          </a:bodyPr>
          <a:lstStyle/>
          <a:p>
            <a:r>
              <a:rPr lang="tr-TR" sz="2200" dirty="0">
                <a:solidFill>
                  <a:schemeClr val="tx1"/>
                </a:solidFill>
              </a:rPr>
              <a:t>Data Collection</a:t>
            </a:r>
          </a:p>
          <a:p>
            <a:pPr lvl="1"/>
            <a:r>
              <a:rPr lang="tr-TR" sz="1800" dirty="0">
                <a:solidFill>
                  <a:schemeClr val="tx1"/>
                </a:solidFill>
              </a:rPr>
              <a:t>Data </a:t>
            </a:r>
            <a:r>
              <a:rPr lang="tr-TR" sz="1800" dirty="0" err="1">
                <a:solidFill>
                  <a:schemeClr val="tx1"/>
                </a:solidFill>
              </a:rPr>
              <a:t>collection</a:t>
            </a:r>
            <a:r>
              <a:rPr lang="tr-TR" sz="1800" dirty="0">
                <a:solidFill>
                  <a:schemeClr val="tx1"/>
                </a:solidFill>
              </a:rPr>
              <a:t> </a:t>
            </a:r>
            <a:r>
              <a:rPr lang="tr-TR" sz="1800" dirty="0" err="1">
                <a:solidFill>
                  <a:schemeClr val="tx1"/>
                </a:solidFill>
              </a:rPr>
              <a:t>with</a:t>
            </a:r>
            <a:r>
              <a:rPr lang="tr-TR" sz="1800" dirty="0">
                <a:solidFill>
                  <a:schemeClr val="tx1"/>
                </a:solidFill>
              </a:rPr>
              <a:t> API</a:t>
            </a:r>
          </a:p>
          <a:p>
            <a:pPr lvl="1"/>
            <a:r>
              <a:rPr lang="tr-TR" sz="1800" dirty="0">
                <a:solidFill>
                  <a:schemeClr val="tx1"/>
                </a:solidFill>
              </a:rPr>
              <a:t>Data </a:t>
            </a:r>
            <a:r>
              <a:rPr lang="tr-TR" sz="1800" dirty="0" err="1">
                <a:solidFill>
                  <a:schemeClr val="tx1"/>
                </a:solidFill>
              </a:rPr>
              <a:t>collection</a:t>
            </a:r>
            <a:r>
              <a:rPr lang="tr-TR" sz="1800" dirty="0">
                <a:solidFill>
                  <a:schemeClr val="tx1"/>
                </a:solidFill>
              </a:rPr>
              <a:t> </a:t>
            </a:r>
            <a:r>
              <a:rPr lang="tr-TR" sz="1800" dirty="0" err="1">
                <a:solidFill>
                  <a:schemeClr val="tx1"/>
                </a:solidFill>
              </a:rPr>
              <a:t>with</a:t>
            </a:r>
            <a:r>
              <a:rPr lang="tr-TR" sz="1800" dirty="0">
                <a:solidFill>
                  <a:schemeClr val="tx1"/>
                </a:solidFill>
              </a:rPr>
              <a:t> Web </a:t>
            </a:r>
            <a:r>
              <a:rPr lang="tr-TR" sz="1800" dirty="0" err="1">
                <a:solidFill>
                  <a:schemeClr val="tx1"/>
                </a:solidFill>
              </a:rPr>
              <a:t>Scraping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tr-TR" sz="2200" dirty="0">
                <a:solidFill>
                  <a:schemeClr val="tx1"/>
                </a:solidFill>
              </a:rPr>
              <a:t>Data </a:t>
            </a:r>
            <a:r>
              <a:rPr lang="tr-TR" sz="2200" dirty="0" err="1">
                <a:solidFill>
                  <a:schemeClr val="tx1"/>
                </a:solidFill>
              </a:rPr>
              <a:t>Wrangling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tr-TR" sz="2200" dirty="0" err="1">
                <a:solidFill>
                  <a:schemeClr val="tx1"/>
                </a:solidFill>
              </a:rPr>
              <a:t>Exploratory</a:t>
            </a:r>
            <a:r>
              <a:rPr lang="tr-TR" sz="2200" dirty="0">
                <a:solidFill>
                  <a:schemeClr val="tx1"/>
                </a:solidFill>
              </a:rPr>
              <a:t> Data Analysis</a:t>
            </a:r>
          </a:p>
          <a:p>
            <a:pPr lvl="1"/>
            <a:r>
              <a:rPr lang="tr-TR" sz="1800" dirty="0">
                <a:solidFill>
                  <a:schemeClr val="tx1"/>
                </a:solidFill>
              </a:rPr>
              <a:t>EDA </a:t>
            </a:r>
            <a:r>
              <a:rPr lang="tr-TR" sz="1800" dirty="0" err="1">
                <a:solidFill>
                  <a:schemeClr val="tx1"/>
                </a:solidFill>
              </a:rPr>
              <a:t>with</a:t>
            </a:r>
            <a:r>
              <a:rPr lang="tr-TR" sz="1800" dirty="0">
                <a:solidFill>
                  <a:schemeClr val="tx1"/>
                </a:solidFill>
              </a:rPr>
              <a:t> SQL</a:t>
            </a:r>
          </a:p>
          <a:p>
            <a:pPr lvl="1"/>
            <a:r>
              <a:rPr lang="tr-TR" sz="1800" dirty="0">
                <a:solidFill>
                  <a:schemeClr val="tx1"/>
                </a:solidFill>
              </a:rPr>
              <a:t>EDA </a:t>
            </a:r>
            <a:r>
              <a:rPr lang="tr-TR" sz="1800" dirty="0" err="1">
                <a:solidFill>
                  <a:schemeClr val="tx1"/>
                </a:solidFill>
              </a:rPr>
              <a:t>with</a:t>
            </a:r>
            <a:r>
              <a:rPr lang="tr-TR" sz="1800" dirty="0">
                <a:solidFill>
                  <a:schemeClr val="tx1"/>
                </a:solidFill>
              </a:rPr>
              <a:t> Data </a:t>
            </a:r>
            <a:r>
              <a:rPr lang="tr-TR" sz="1800" dirty="0" err="1">
                <a:solidFill>
                  <a:schemeClr val="tx1"/>
                </a:solidFill>
              </a:rPr>
              <a:t>Visualization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tr-TR" sz="2200" dirty="0">
                <a:solidFill>
                  <a:schemeClr val="tx1"/>
                </a:solidFill>
              </a:rPr>
              <a:t>Interactive Visual </a:t>
            </a:r>
            <a:r>
              <a:rPr lang="tr-TR" sz="2200" dirty="0" err="1">
                <a:solidFill>
                  <a:schemeClr val="tx1"/>
                </a:solidFill>
              </a:rPr>
              <a:t>Analytics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with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Folium</a:t>
            </a:r>
            <a:endParaRPr lang="tr-TR" sz="2200" dirty="0">
              <a:solidFill>
                <a:schemeClr val="tx1"/>
              </a:solidFill>
            </a:endParaRPr>
          </a:p>
          <a:p>
            <a:r>
              <a:rPr lang="tr-TR" sz="2200" dirty="0" err="1">
                <a:solidFill>
                  <a:schemeClr val="tx1"/>
                </a:solidFill>
              </a:rPr>
              <a:t>Features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Engineering</a:t>
            </a:r>
            <a:endParaRPr lang="tr-TR" sz="2200" dirty="0">
              <a:solidFill>
                <a:schemeClr val="tx1"/>
              </a:solidFill>
            </a:endParaRPr>
          </a:p>
          <a:p>
            <a:r>
              <a:rPr lang="tr-TR" sz="2200" dirty="0" err="1">
                <a:solidFill>
                  <a:schemeClr val="tx1"/>
                </a:solidFill>
              </a:rPr>
              <a:t>Machline</a:t>
            </a:r>
            <a:r>
              <a:rPr lang="tr-TR" sz="2200" dirty="0">
                <a:solidFill>
                  <a:schemeClr val="tx1"/>
                </a:solidFill>
              </a:rPr>
              <a:t> Learning </a:t>
            </a:r>
            <a:r>
              <a:rPr lang="tr-TR" sz="2200" dirty="0" err="1">
                <a:solidFill>
                  <a:schemeClr val="tx1"/>
                </a:solidFill>
              </a:rPr>
              <a:t>Predictions</a:t>
            </a:r>
            <a:endParaRPr lang="tr-TR" sz="2200" dirty="0">
              <a:solidFill>
                <a:schemeClr val="tx1"/>
              </a:solidFill>
            </a:endParaRPr>
          </a:p>
          <a:p>
            <a:r>
              <a:rPr lang="tr-TR" sz="2200" dirty="0" err="1">
                <a:solidFill>
                  <a:schemeClr val="tx1"/>
                </a:solidFill>
              </a:rPr>
              <a:t>Summary</a:t>
            </a:r>
            <a:r>
              <a:rPr lang="tr-TR" sz="2200" dirty="0">
                <a:solidFill>
                  <a:schemeClr val="tx1"/>
                </a:solidFill>
              </a:rPr>
              <a:t> of </a:t>
            </a:r>
            <a:r>
              <a:rPr lang="tr-TR" sz="2200" dirty="0" err="1">
                <a:solidFill>
                  <a:schemeClr val="tx1"/>
                </a:solidFill>
              </a:rPr>
              <a:t>all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results</a:t>
            </a:r>
            <a:endParaRPr lang="tr-TR" sz="2200" dirty="0">
              <a:solidFill>
                <a:schemeClr val="tx1"/>
              </a:solidFill>
            </a:endParaRPr>
          </a:p>
          <a:p>
            <a:pPr lvl="1"/>
            <a:r>
              <a:rPr lang="tr-TR" sz="1800" dirty="0" err="1">
                <a:solidFill>
                  <a:schemeClr val="tx1"/>
                </a:solidFill>
              </a:rPr>
              <a:t>Exploratory</a:t>
            </a:r>
            <a:r>
              <a:rPr lang="tr-TR" sz="1800" dirty="0">
                <a:solidFill>
                  <a:schemeClr val="tx1"/>
                </a:solidFill>
              </a:rPr>
              <a:t> Data Analysis </a:t>
            </a:r>
            <a:r>
              <a:rPr lang="tr-TR" sz="1800" dirty="0" err="1">
                <a:solidFill>
                  <a:schemeClr val="tx1"/>
                </a:solidFill>
              </a:rPr>
              <a:t>results</a:t>
            </a:r>
            <a:endParaRPr lang="tr-TR" sz="1800" dirty="0">
              <a:solidFill>
                <a:schemeClr val="tx1"/>
              </a:solidFill>
            </a:endParaRPr>
          </a:p>
          <a:p>
            <a:pPr lvl="1"/>
            <a:r>
              <a:rPr lang="tr-TR" sz="1800" dirty="0">
                <a:solidFill>
                  <a:schemeClr val="tx1"/>
                </a:solidFill>
              </a:rPr>
              <a:t>Interactive </a:t>
            </a:r>
            <a:r>
              <a:rPr lang="tr-TR" sz="1800" dirty="0" err="1">
                <a:solidFill>
                  <a:schemeClr val="tx1"/>
                </a:solidFill>
              </a:rPr>
              <a:t>Analytics</a:t>
            </a:r>
            <a:r>
              <a:rPr lang="tr-TR" sz="1800" dirty="0">
                <a:solidFill>
                  <a:schemeClr val="tx1"/>
                </a:solidFill>
              </a:rPr>
              <a:t> </a:t>
            </a:r>
            <a:r>
              <a:rPr lang="tr-TR" sz="1800" dirty="0" err="1">
                <a:solidFill>
                  <a:schemeClr val="tx1"/>
                </a:solidFill>
              </a:rPr>
              <a:t>with</a:t>
            </a:r>
            <a:r>
              <a:rPr lang="tr-TR" sz="1800" dirty="0">
                <a:solidFill>
                  <a:schemeClr val="tx1"/>
                </a:solidFill>
              </a:rPr>
              <a:t> </a:t>
            </a:r>
            <a:r>
              <a:rPr lang="tr-TR" sz="1800" dirty="0" err="1">
                <a:solidFill>
                  <a:schemeClr val="tx1"/>
                </a:solidFill>
              </a:rPr>
              <a:t>screenshots</a:t>
            </a:r>
            <a:endParaRPr lang="tr-TR" sz="1800" dirty="0">
              <a:solidFill>
                <a:schemeClr val="tx1"/>
              </a:solidFill>
            </a:endParaRPr>
          </a:p>
          <a:p>
            <a:pPr lvl="1"/>
            <a:r>
              <a:rPr lang="tr-TR" sz="1800" dirty="0" err="1">
                <a:solidFill>
                  <a:schemeClr val="tx1"/>
                </a:solidFill>
              </a:rPr>
              <a:t>Prediction</a:t>
            </a:r>
            <a:r>
              <a:rPr lang="tr-TR" sz="1800" dirty="0">
                <a:solidFill>
                  <a:schemeClr val="tx1"/>
                </a:solidFill>
              </a:rPr>
              <a:t> </a:t>
            </a:r>
            <a:r>
              <a:rPr lang="tr-TR" sz="1800" dirty="0" err="1">
                <a:solidFill>
                  <a:schemeClr val="tx1"/>
                </a:solidFill>
              </a:rPr>
              <a:t>results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SQL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26F889AE-96D3-BAE0-95FD-D1CCBF93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" y="1405128"/>
            <a:ext cx="8168640" cy="4376511"/>
          </a:xfrm>
          <a:prstGeom prst="rect">
            <a:avLst/>
          </a:prstGeom>
        </p:spPr>
      </p:pic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6EEF8A49-D888-0F90-3A00-95CEAFFA0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81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145669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Data </a:t>
            </a:r>
            <a:r>
              <a:rPr lang="tr-TR" dirty="0" err="1"/>
              <a:t>Visualization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9C4D1A2-39B5-F926-5D91-BEC2045EF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64" y="1455578"/>
            <a:ext cx="10037064" cy="4753624"/>
          </a:xfrm>
          <a:prstGeom prst="rect">
            <a:avLst/>
          </a:prstGeom>
        </p:spPr>
      </p:pic>
      <p:pic>
        <p:nvPicPr>
          <p:cNvPr id="3" name="İçerik Yer Tutucusu 5">
            <a:hlinkClick r:id="rId4"/>
            <a:extLst>
              <a:ext uri="{FF2B5EF4-FFF2-40B4-BE49-F238E27FC236}">
                <a16:creationId xmlns:a16="http://schemas.microsoft.com/office/drawing/2014/main" id="{C0503EFE-D7B8-10F4-7AB1-2A73E6590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0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145669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Data </a:t>
            </a:r>
            <a:r>
              <a:rPr lang="tr-TR" dirty="0" err="1"/>
              <a:t>Visualization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10C3198-57FD-9198-9D47-B7D1DB3F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407" y="1774960"/>
            <a:ext cx="5877745" cy="4429743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A83E54B-770B-1493-41E4-03AE6F22AA0E}"/>
              </a:ext>
            </a:extLst>
          </p:cNvPr>
          <p:cNvSpPr txBox="1"/>
          <p:nvPr/>
        </p:nvSpPr>
        <p:spPr>
          <a:xfrm>
            <a:off x="938784" y="1938528"/>
            <a:ext cx="458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</a:t>
            </a:r>
            <a:r>
              <a:rPr lang="tr-TR" b="1" dirty="0"/>
              <a:t> can </a:t>
            </a:r>
            <a:r>
              <a:rPr lang="tr-TR" b="1" dirty="0" err="1"/>
              <a:t>observe</a:t>
            </a:r>
            <a:r>
              <a:rPr lang="tr-TR" b="1" dirty="0"/>
              <a:t> CCAFS SLC 40 </a:t>
            </a:r>
            <a:r>
              <a:rPr lang="tr-TR" b="1" dirty="0" err="1"/>
              <a:t>Launch</a:t>
            </a:r>
            <a:r>
              <a:rPr lang="tr-TR" b="1" dirty="0"/>
              <a:t> Site has </a:t>
            </a:r>
          </a:p>
          <a:p>
            <a:r>
              <a:rPr lang="tr-TR" b="1" dirty="0" err="1"/>
              <a:t>greater</a:t>
            </a:r>
            <a:r>
              <a:rPr lang="tr-TR" b="1" dirty="0"/>
              <a:t> </a:t>
            </a:r>
            <a:r>
              <a:rPr lang="tr-TR" b="1" dirty="0" err="1"/>
              <a:t>Payload</a:t>
            </a:r>
            <a:r>
              <a:rPr lang="tr-TR" b="1" dirty="0"/>
              <a:t> </a:t>
            </a:r>
            <a:r>
              <a:rPr lang="tr-TR" b="1" dirty="0" err="1"/>
              <a:t>Mass</a:t>
            </a:r>
            <a:r>
              <a:rPr lang="tr-TR" b="1" dirty="0"/>
              <a:t> </a:t>
            </a:r>
            <a:r>
              <a:rPr lang="tr-TR" b="1" dirty="0" err="1"/>
              <a:t>with</a:t>
            </a:r>
            <a:r>
              <a:rPr lang="tr-TR" b="1" dirty="0"/>
              <a:t> </a:t>
            </a:r>
            <a:r>
              <a:rPr lang="tr-TR" b="1" dirty="0" err="1"/>
              <a:t>success</a:t>
            </a:r>
            <a:r>
              <a:rPr lang="tr-TR" b="1" dirty="0"/>
              <a:t> rate</a:t>
            </a:r>
            <a:r>
              <a:rPr lang="tr-TR" dirty="0"/>
              <a:t>.</a:t>
            </a:r>
          </a:p>
        </p:txBody>
      </p:sp>
      <p:pic>
        <p:nvPicPr>
          <p:cNvPr id="3" name="İçerik Yer Tutucusu 5">
            <a:hlinkClick r:id="rId4"/>
            <a:extLst>
              <a:ext uri="{FF2B5EF4-FFF2-40B4-BE49-F238E27FC236}">
                <a16:creationId xmlns:a16="http://schemas.microsoft.com/office/drawing/2014/main" id="{84B20E76-1B72-48A6-FBCB-F0CD0DF0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15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145669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Data </a:t>
            </a:r>
            <a:r>
              <a:rPr lang="tr-TR" dirty="0" err="1"/>
              <a:t>Visualization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43FAAF2-8D90-6ABC-2C2E-EF746275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41" y="2033743"/>
            <a:ext cx="5220429" cy="3229426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672BF55-4050-971B-C29E-731877218DF6}"/>
              </a:ext>
            </a:extLst>
          </p:cNvPr>
          <p:cNvSpPr txBox="1"/>
          <p:nvPr/>
        </p:nvSpPr>
        <p:spPr>
          <a:xfrm>
            <a:off x="390144" y="1804416"/>
            <a:ext cx="570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We</a:t>
            </a:r>
            <a:r>
              <a:rPr lang="tr-TR" b="1" dirty="0"/>
              <a:t> can </a:t>
            </a:r>
            <a:r>
              <a:rPr lang="tr-TR" b="1" dirty="0" err="1"/>
              <a:t>observe</a:t>
            </a:r>
            <a:r>
              <a:rPr lang="tr-TR" b="1" dirty="0"/>
              <a:t> ES-L1, GEO, HEO </a:t>
            </a:r>
            <a:r>
              <a:rPr lang="tr-TR" b="1" dirty="0" err="1"/>
              <a:t>and</a:t>
            </a:r>
            <a:r>
              <a:rPr lang="tr-TR" b="1" dirty="0"/>
              <a:t> SSO </a:t>
            </a:r>
            <a:r>
              <a:rPr lang="tr-TR" b="1" dirty="0" err="1"/>
              <a:t>orbits</a:t>
            </a:r>
            <a:r>
              <a:rPr lang="tr-TR" b="1" dirty="0"/>
              <a:t> </a:t>
            </a:r>
            <a:r>
              <a:rPr lang="tr-TR" b="1" dirty="0" err="1"/>
              <a:t>have</a:t>
            </a:r>
            <a:r>
              <a:rPr lang="tr-TR" b="1" dirty="0"/>
              <a:t> </a:t>
            </a:r>
          </a:p>
          <a:p>
            <a:r>
              <a:rPr lang="tr-TR" b="1" dirty="0" err="1"/>
              <a:t>high</a:t>
            </a:r>
            <a:r>
              <a:rPr lang="tr-TR" b="1" dirty="0"/>
              <a:t> </a:t>
            </a:r>
            <a:r>
              <a:rPr lang="tr-TR" b="1" dirty="0" err="1"/>
              <a:t>success</a:t>
            </a:r>
            <a:r>
              <a:rPr lang="tr-TR" b="1" dirty="0"/>
              <a:t> rate </a:t>
            </a:r>
            <a:r>
              <a:rPr lang="tr-TR" b="1" dirty="0" err="1"/>
              <a:t>than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others</a:t>
            </a:r>
            <a:r>
              <a:rPr lang="tr-TR" b="1" dirty="0"/>
              <a:t>.</a:t>
            </a:r>
          </a:p>
        </p:txBody>
      </p:sp>
      <p:pic>
        <p:nvPicPr>
          <p:cNvPr id="3" name="İçerik Yer Tutucusu 5">
            <a:hlinkClick r:id="rId4"/>
            <a:extLst>
              <a:ext uri="{FF2B5EF4-FFF2-40B4-BE49-F238E27FC236}">
                <a16:creationId xmlns:a16="http://schemas.microsoft.com/office/drawing/2014/main" id="{FA1B5074-81D7-7E3C-92D8-6BDEDF00E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9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145669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Data </a:t>
            </a:r>
            <a:r>
              <a:rPr lang="tr-TR" dirty="0" err="1"/>
              <a:t>Visualization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572ED60-606E-2E7F-7776-A5F48965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64" y="1704867"/>
            <a:ext cx="4991797" cy="427732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9A287127-ABDD-CC12-FD80-4F0941C1E2CC}"/>
              </a:ext>
            </a:extLst>
          </p:cNvPr>
          <p:cNvSpPr txBox="1"/>
          <p:nvPr/>
        </p:nvSpPr>
        <p:spPr>
          <a:xfrm>
            <a:off x="585216" y="1704867"/>
            <a:ext cx="550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</a:t>
            </a:r>
            <a:r>
              <a:rPr lang="tr-TR" b="1" dirty="0"/>
              <a:t> can </a:t>
            </a:r>
            <a:r>
              <a:rPr lang="tr-TR" b="1" dirty="0" err="1"/>
              <a:t>observe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LEO orbit </a:t>
            </a:r>
            <a:r>
              <a:rPr lang="tr-TR" b="1" dirty="0" err="1"/>
              <a:t>success</a:t>
            </a:r>
            <a:r>
              <a:rPr lang="tr-TR" b="1" dirty="0"/>
              <a:t> is </a:t>
            </a:r>
            <a:r>
              <a:rPr lang="tr-TR" b="1" dirty="0" err="1"/>
              <a:t>related</a:t>
            </a:r>
            <a:r>
              <a:rPr lang="tr-TR" b="1" dirty="0"/>
              <a:t> </a:t>
            </a:r>
            <a:r>
              <a:rPr lang="tr-TR" b="1" dirty="0" err="1"/>
              <a:t>with</a:t>
            </a:r>
            <a:endParaRPr lang="tr-TR" b="1" dirty="0"/>
          </a:p>
          <a:p>
            <a:r>
              <a:rPr lang="tr-TR" b="1" dirty="0" err="1"/>
              <a:t>flight</a:t>
            </a:r>
            <a:r>
              <a:rPr lang="tr-TR" b="1" dirty="0"/>
              <a:t> </a:t>
            </a:r>
            <a:r>
              <a:rPr lang="tr-TR" b="1" dirty="0" err="1"/>
              <a:t>number</a:t>
            </a:r>
            <a:r>
              <a:rPr lang="tr-TR" b="1" dirty="0"/>
              <a:t> but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can’t</a:t>
            </a:r>
            <a:r>
              <a:rPr lang="tr-TR" b="1" dirty="0"/>
              <a:t> say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GTO orbit.</a:t>
            </a:r>
          </a:p>
        </p:txBody>
      </p:sp>
      <p:pic>
        <p:nvPicPr>
          <p:cNvPr id="3" name="İçerik Yer Tutucusu 5">
            <a:hlinkClick r:id="rId4"/>
            <a:extLst>
              <a:ext uri="{FF2B5EF4-FFF2-40B4-BE49-F238E27FC236}">
                <a16:creationId xmlns:a16="http://schemas.microsoft.com/office/drawing/2014/main" id="{D1F90AC9-E1A3-D381-40F9-C187BF8FC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71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145669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Data </a:t>
            </a:r>
            <a:r>
              <a:rPr lang="tr-TR" dirty="0" err="1"/>
              <a:t>Visualization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6F8318B-653A-0B62-F86B-62672C12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36" y="1695340"/>
            <a:ext cx="5039428" cy="429637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2D78281-329C-BDA3-E9F4-39600BF4B9A0}"/>
              </a:ext>
            </a:extLst>
          </p:cNvPr>
          <p:cNvSpPr txBox="1"/>
          <p:nvPr/>
        </p:nvSpPr>
        <p:spPr>
          <a:xfrm>
            <a:off x="853440" y="1695340"/>
            <a:ext cx="5565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</a:t>
            </a:r>
            <a:r>
              <a:rPr lang="tr-TR" b="1" dirty="0"/>
              <a:t> can </a:t>
            </a:r>
            <a:r>
              <a:rPr lang="tr-TR" b="1" dirty="0" err="1"/>
              <a:t>observe</a:t>
            </a:r>
            <a:r>
              <a:rPr lang="tr-TR" b="1" dirty="0"/>
              <a:t> </a:t>
            </a:r>
            <a:r>
              <a:rPr lang="tr-TR" b="1" dirty="0" err="1"/>
              <a:t>with</a:t>
            </a:r>
            <a:r>
              <a:rPr lang="tr-TR" b="1" dirty="0"/>
              <a:t> </a:t>
            </a:r>
            <a:r>
              <a:rPr lang="tr-TR" b="1" dirty="0" err="1"/>
              <a:t>heavy</a:t>
            </a:r>
            <a:r>
              <a:rPr lang="tr-TR" b="1" dirty="0"/>
              <a:t> </a:t>
            </a:r>
            <a:r>
              <a:rPr lang="tr-TR" b="1" dirty="0" err="1"/>
              <a:t>loads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successful</a:t>
            </a:r>
            <a:r>
              <a:rPr lang="tr-TR" b="1" dirty="0"/>
              <a:t> </a:t>
            </a:r>
            <a:r>
              <a:rPr lang="tr-TR" b="1" dirty="0" err="1"/>
              <a:t>landing</a:t>
            </a:r>
            <a:endParaRPr lang="tr-TR" b="1" dirty="0"/>
          </a:p>
          <a:p>
            <a:r>
              <a:rPr lang="tr-TR" b="1" dirty="0" err="1"/>
              <a:t>or</a:t>
            </a:r>
            <a:r>
              <a:rPr lang="tr-TR" b="1" dirty="0"/>
              <a:t> </a:t>
            </a:r>
            <a:r>
              <a:rPr lang="tr-TR" b="1" dirty="0" err="1"/>
              <a:t>positive</a:t>
            </a:r>
            <a:r>
              <a:rPr lang="tr-TR" b="1" dirty="0"/>
              <a:t> </a:t>
            </a:r>
            <a:r>
              <a:rPr lang="tr-TR" b="1" dirty="0" err="1"/>
              <a:t>landing</a:t>
            </a:r>
            <a:r>
              <a:rPr lang="tr-TR" b="1" dirty="0"/>
              <a:t> rate </a:t>
            </a:r>
            <a:r>
              <a:rPr lang="tr-TR" b="1" dirty="0" err="1"/>
              <a:t>are</a:t>
            </a:r>
            <a:r>
              <a:rPr lang="tr-TR" b="1" dirty="0"/>
              <a:t> </a:t>
            </a:r>
            <a:r>
              <a:rPr lang="tr-TR" b="1" dirty="0" err="1"/>
              <a:t>more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 VLEO, LEO, </a:t>
            </a:r>
            <a:r>
              <a:rPr lang="tr-TR" b="1" dirty="0" err="1"/>
              <a:t>and</a:t>
            </a:r>
            <a:r>
              <a:rPr lang="tr-TR" b="1" dirty="0"/>
              <a:t> ISS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3" name="İçerik Yer Tutucusu 5">
            <a:hlinkClick r:id="rId4"/>
            <a:extLst>
              <a:ext uri="{FF2B5EF4-FFF2-40B4-BE49-F238E27FC236}">
                <a16:creationId xmlns:a16="http://schemas.microsoft.com/office/drawing/2014/main" id="{A715E156-18B3-BE89-646A-FA00D99C0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27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5B4163-CE85-2B7B-2970-453171C0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145669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EDA </a:t>
            </a:r>
            <a:r>
              <a:rPr lang="tr-TR" dirty="0" err="1"/>
              <a:t>with</a:t>
            </a:r>
            <a:r>
              <a:rPr lang="tr-TR" dirty="0"/>
              <a:t> Data </a:t>
            </a:r>
            <a:r>
              <a:rPr lang="tr-TR" dirty="0" err="1"/>
              <a:t>Visualization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6444647-EC91-D87A-197C-1776C4476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00" y="1956396"/>
            <a:ext cx="5115639" cy="3286584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83F9DA6-A9D0-84D4-8C52-BE812CC51F56}"/>
              </a:ext>
            </a:extLst>
          </p:cNvPr>
          <p:cNvSpPr txBox="1"/>
          <p:nvPr/>
        </p:nvSpPr>
        <p:spPr>
          <a:xfrm>
            <a:off x="829056" y="1865376"/>
            <a:ext cx="44751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</a:t>
            </a:r>
            <a:r>
              <a:rPr lang="tr-TR" b="1" dirty="0"/>
              <a:t> can </a:t>
            </a:r>
            <a:r>
              <a:rPr lang="tr-TR" b="1" dirty="0" err="1"/>
              <a:t>observe</a:t>
            </a:r>
            <a:r>
              <a:rPr lang="tr-TR" b="1" dirty="0"/>
              <a:t> </a:t>
            </a:r>
            <a:r>
              <a:rPr lang="tr-TR" b="1" dirty="0" err="1"/>
              <a:t>success</a:t>
            </a:r>
            <a:r>
              <a:rPr lang="tr-TR" b="1" dirty="0"/>
              <a:t> rate since 2015  </a:t>
            </a:r>
            <a:r>
              <a:rPr lang="tr-TR" b="1" dirty="0" err="1"/>
              <a:t>kept</a:t>
            </a:r>
            <a:endParaRPr lang="tr-TR" b="1" dirty="0"/>
          </a:p>
          <a:p>
            <a:r>
              <a:rPr lang="tr-TR" b="1" dirty="0" err="1"/>
              <a:t>increasing</a:t>
            </a:r>
            <a:r>
              <a:rPr lang="tr-TR" b="1" dirty="0"/>
              <a:t> </a:t>
            </a:r>
            <a:r>
              <a:rPr lang="tr-TR" b="1" dirty="0" err="1"/>
              <a:t>almost</a:t>
            </a:r>
            <a:r>
              <a:rPr lang="tr-TR" b="1" dirty="0"/>
              <a:t> </a:t>
            </a:r>
            <a:r>
              <a:rPr lang="tr-TR" b="1" dirty="0" err="1"/>
              <a:t>linearly</a:t>
            </a:r>
            <a:r>
              <a:rPr lang="tr-TR" b="1" dirty="0"/>
              <a:t> </a:t>
            </a:r>
            <a:r>
              <a:rPr lang="tr-TR" b="1" dirty="0" err="1"/>
              <a:t>till</a:t>
            </a:r>
            <a:r>
              <a:rPr lang="tr-TR" b="1" dirty="0"/>
              <a:t> 2017.</a:t>
            </a:r>
          </a:p>
          <a:p>
            <a:endParaRPr lang="tr-TR" b="1" dirty="0"/>
          </a:p>
          <a:p>
            <a:r>
              <a:rPr lang="tr-TR" b="1" dirty="0" err="1"/>
              <a:t>We</a:t>
            </a:r>
            <a:r>
              <a:rPr lang="tr-TR" b="1" dirty="0"/>
              <a:t> can </a:t>
            </a:r>
            <a:r>
              <a:rPr lang="tr-TR" b="1" dirty="0" err="1"/>
              <a:t>observe</a:t>
            </a:r>
            <a:r>
              <a:rPr lang="tr-TR" b="1" dirty="0"/>
              <a:t> </a:t>
            </a:r>
            <a:r>
              <a:rPr lang="tr-TR" b="1" dirty="0" err="1"/>
              <a:t>there</a:t>
            </a:r>
            <a:r>
              <a:rPr lang="tr-TR" b="1" dirty="0"/>
              <a:t> is </a:t>
            </a:r>
            <a:r>
              <a:rPr lang="tr-TR" b="1" dirty="0" err="1"/>
              <a:t>fluctuation</a:t>
            </a:r>
            <a:r>
              <a:rPr lang="tr-TR" b="1" dirty="0"/>
              <a:t> </a:t>
            </a:r>
            <a:r>
              <a:rPr lang="tr-TR" b="1" dirty="0" err="1"/>
              <a:t>between</a:t>
            </a:r>
            <a:endParaRPr lang="tr-TR" b="1" dirty="0"/>
          </a:p>
          <a:p>
            <a:r>
              <a:rPr lang="tr-TR" b="1" dirty="0" err="1"/>
              <a:t>some</a:t>
            </a:r>
            <a:r>
              <a:rPr lang="tr-TR" b="1" dirty="0"/>
              <a:t> </a:t>
            </a:r>
            <a:r>
              <a:rPr lang="tr-TR" b="1" dirty="0" err="1"/>
              <a:t>years</a:t>
            </a:r>
            <a:r>
              <a:rPr lang="tr-TR" b="1" dirty="0"/>
              <a:t>.</a:t>
            </a:r>
          </a:p>
        </p:txBody>
      </p:sp>
      <p:pic>
        <p:nvPicPr>
          <p:cNvPr id="3" name="İçerik Yer Tutucusu 5">
            <a:hlinkClick r:id="rId4"/>
            <a:extLst>
              <a:ext uri="{FF2B5EF4-FFF2-40B4-BE49-F238E27FC236}">
                <a16:creationId xmlns:a16="http://schemas.microsoft.com/office/drawing/2014/main" id="{68B123ED-F728-1F8F-4E97-6184E0FA3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05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2FAD6F-A069-9B69-78EC-4BCF7C32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285"/>
            <a:ext cx="10515600" cy="1325563"/>
          </a:xfrm>
        </p:spPr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Interactive </a:t>
            </a:r>
            <a:r>
              <a:rPr lang="tr-TR" dirty="0" err="1"/>
              <a:t>Analytics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Folium</a:t>
            </a:r>
            <a:endParaRPr lang="tr-TR" dirty="0"/>
          </a:p>
        </p:txBody>
      </p:sp>
      <p:pic>
        <p:nvPicPr>
          <p:cNvPr id="6" name="Resim 5" descr="harita içeren bir resim&#10;&#10;Açıklama otomatik olarak oluşturuldu">
            <a:extLst>
              <a:ext uri="{FF2B5EF4-FFF2-40B4-BE49-F238E27FC236}">
                <a16:creationId xmlns:a16="http://schemas.microsoft.com/office/drawing/2014/main" id="{D4904E0E-8A57-9420-7D2A-6E01862F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872" y="1699177"/>
            <a:ext cx="6367352" cy="384248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EACD19F-9FBE-1A12-405F-A8D92899313F}"/>
              </a:ext>
            </a:extLst>
          </p:cNvPr>
          <p:cNvSpPr txBox="1"/>
          <p:nvPr/>
        </p:nvSpPr>
        <p:spPr>
          <a:xfrm>
            <a:off x="646176" y="1962912"/>
            <a:ext cx="414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</a:t>
            </a:r>
            <a:r>
              <a:rPr lang="tr-TR" b="1" dirty="0"/>
              <a:t> can </a:t>
            </a:r>
            <a:r>
              <a:rPr lang="tr-TR" b="1" dirty="0" err="1"/>
              <a:t>observe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SpaceX</a:t>
            </a:r>
            <a:r>
              <a:rPr lang="tr-TR" b="1" dirty="0"/>
              <a:t> </a:t>
            </a:r>
            <a:r>
              <a:rPr lang="tr-TR" b="1" dirty="0" err="1"/>
              <a:t>launch</a:t>
            </a:r>
            <a:r>
              <a:rPr lang="tr-TR" b="1" dirty="0"/>
              <a:t> </a:t>
            </a:r>
            <a:r>
              <a:rPr lang="tr-TR" b="1" dirty="0" err="1"/>
              <a:t>sites</a:t>
            </a:r>
            <a:endParaRPr lang="tr-TR" b="1" dirty="0"/>
          </a:p>
          <a:p>
            <a:r>
              <a:rPr lang="tr-TR" b="1" dirty="0" err="1"/>
              <a:t>are</a:t>
            </a:r>
            <a:r>
              <a:rPr lang="tr-TR" b="1" dirty="0"/>
              <a:t> in </a:t>
            </a:r>
            <a:r>
              <a:rPr lang="tr-TR" b="1" dirty="0" err="1"/>
              <a:t>USA’s</a:t>
            </a:r>
            <a:r>
              <a:rPr lang="tr-TR" b="1" dirty="0"/>
              <a:t> </a:t>
            </a:r>
            <a:r>
              <a:rPr lang="tr-TR" b="1" dirty="0" err="1"/>
              <a:t>Coasts</a:t>
            </a:r>
            <a:r>
              <a:rPr lang="tr-TR" b="1" dirty="0"/>
              <a:t>. </a:t>
            </a:r>
            <a:r>
              <a:rPr lang="tr-TR" b="1" dirty="0" err="1"/>
              <a:t>Especially</a:t>
            </a:r>
            <a:r>
              <a:rPr lang="tr-TR" b="1" dirty="0"/>
              <a:t> Florida </a:t>
            </a:r>
            <a:r>
              <a:rPr lang="tr-TR" b="1" dirty="0" err="1"/>
              <a:t>and</a:t>
            </a:r>
            <a:endParaRPr lang="tr-TR" b="1" dirty="0"/>
          </a:p>
          <a:p>
            <a:r>
              <a:rPr lang="tr-TR" b="1" dirty="0"/>
              <a:t>California </a:t>
            </a:r>
            <a:r>
              <a:rPr lang="tr-TR" b="1" dirty="0" err="1"/>
              <a:t>coasts</a:t>
            </a:r>
            <a:r>
              <a:rPr lang="tr-TR" b="1" dirty="0"/>
              <a:t>.</a:t>
            </a:r>
          </a:p>
        </p:txBody>
      </p:sp>
      <p:pic>
        <p:nvPicPr>
          <p:cNvPr id="10" name="İçerik Yer Tutucusu 5">
            <a:hlinkClick r:id="rId3"/>
            <a:extLst>
              <a:ext uri="{FF2B5EF4-FFF2-40B4-BE49-F238E27FC236}">
                <a16:creationId xmlns:a16="http://schemas.microsoft.com/office/drawing/2014/main" id="{93B70057-5936-C64B-B6ED-8AF49098F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57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2FAD6F-A069-9B69-78EC-4BCF7C32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285"/>
            <a:ext cx="10515600" cy="1325563"/>
          </a:xfrm>
        </p:spPr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Interactive </a:t>
            </a:r>
            <a:r>
              <a:rPr lang="tr-TR" dirty="0" err="1"/>
              <a:t>Analytics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Folium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EACD19F-9FBE-1A12-405F-A8D92899313F}"/>
              </a:ext>
            </a:extLst>
          </p:cNvPr>
          <p:cNvSpPr txBox="1"/>
          <p:nvPr/>
        </p:nvSpPr>
        <p:spPr>
          <a:xfrm>
            <a:off x="304800" y="1658112"/>
            <a:ext cx="44924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After</a:t>
            </a:r>
            <a:r>
              <a:rPr lang="tr-TR" b="1" dirty="0"/>
              <a:t>,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marked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success</a:t>
            </a:r>
            <a:r>
              <a:rPr lang="tr-TR" b="1" dirty="0"/>
              <a:t>/</a:t>
            </a:r>
            <a:r>
              <a:rPr lang="tr-TR" b="1" dirty="0" err="1"/>
              <a:t>failed</a:t>
            </a:r>
            <a:r>
              <a:rPr lang="tr-TR" b="1" dirty="0"/>
              <a:t> </a:t>
            </a:r>
            <a:r>
              <a:rPr lang="tr-TR" b="1" dirty="0" err="1"/>
              <a:t>launches</a:t>
            </a:r>
            <a:endParaRPr lang="tr-TR" b="1" dirty="0"/>
          </a:p>
          <a:p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each</a:t>
            </a:r>
            <a:r>
              <a:rPr lang="tr-TR" b="1" dirty="0"/>
              <a:t> site on </a:t>
            </a:r>
            <a:r>
              <a:rPr lang="tr-TR" b="1" dirty="0" err="1"/>
              <a:t>map</a:t>
            </a:r>
            <a:r>
              <a:rPr lang="tr-TR" b="1" dirty="0"/>
              <a:t>.</a:t>
            </a:r>
          </a:p>
          <a:p>
            <a:endParaRPr lang="tr-TR" b="1" dirty="0"/>
          </a:p>
          <a:p>
            <a:r>
              <a:rPr lang="tr-TR" b="1" dirty="0" err="1"/>
              <a:t>Green</a:t>
            </a:r>
            <a:r>
              <a:rPr lang="tr-TR" b="1" dirty="0"/>
              <a:t> </a:t>
            </a:r>
            <a:r>
              <a:rPr lang="tr-TR" b="1" dirty="0" err="1"/>
              <a:t>markers</a:t>
            </a:r>
            <a:r>
              <a:rPr lang="tr-TR" b="1" dirty="0"/>
              <a:t> </a:t>
            </a:r>
            <a:r>
              <a:rPr lang="tr-TR" b="1" dirty="0" err="1"/>
              <a:t>shows</a:t>
            </a:r>
            <a:r>
              <a:rPr lang="tr-TR" b="1" dirty="0"/>
              <a:t> </a:t>
            </a:r>
            <a:r>
              <a:rPr lang="tr-TR" b="1" dirty="0" err="1"/>
              <a:t>success</a:t>
            </a:r>
            <a:r>
              <a:rPr lang="tr-TR" b="1" dirty="0"/>
              <a:t> </a:t>
            </a:r>
            <a:r>
              <a:rPr lang="tr-TR" b="1" dirty="0" err="1"/>
              <a:t>launches</a:t>
            </a:r>
            <a:r>
              <a:rPr lang="tr-TR" b="1" dirty="0"/>
              <a:t>.</a:t>
            </a:r>
          </a:p>
          <a:p>
            <a:r>
              <a:rPr lang="tr-TR" b="1" dirty="0" err="1"/>
              <a:t>Red</a:t>
            </a:r>
            <a:r>
              <a:rPr lang="tr-TR" b="1" dirty="0"/>
              <a:t> </a:t>
            </a:r>
            <a:r>
              <a:rPr lang="tr-TR" b="1" dirty="0" err="1"/>
              <a:t>markers</a:t>
            </a:r>
            <a:r>
              <a:rPr lang="tr-TR" b="1" dirty="0"/>
              <a:t> </a:t>
            </a:r>
            <a:r>
              <a:rPr lang="tr-TR" b="1" dirty="0" err="1"/>
              <a:t>shows</a:t>
            </a:r>
            <a:r>
              <a:rPr lang="tr-TR" b="1" dirty="0"/>
              <a:t> </a:t>
            </a:r>
            <a:r>
              <a:rPr lang="tr-TR" b="1" dirty="0" err="1"/>
              <a:t>failed</a:t>
            </a:r>
            <a:r>
              <a:rPr lang="tr-TR" b="1" dirty="0"/>
              <a:t> </a:t>
            </a:r>
            <a:r>
              <a:rPr lang="tr-TR" b="1" dirty="0" err="1"/>
              <a:t>launches</a:t>
            </a:r>
            <a:r>
              <a:rPr lang="tr-TR" b="1" dirty="0"/>
              <a:t>.</a:t>
            </a:r>
          </a:p>
        </p:txBody>
      </p:sp>
      <p:pic>
        <p:nvPicPr>
          <p:cNvPr id="4" name="Resim 3" descr="metin, gök, harita, birkaç içeren bir resim&#10;&#10;Açıklama otomatik olarak oluşturuldu">
            <a:extLst>
              <a:ext uri="{FF2B5EF4-FFF2-40B4-BE49-F238E27FC236}">
                <a16:creationId xmlns:a16="http://schemas.microsoft.com/office/drawing/2014/main" id="{CE60330C-5DAE-57AC-93E6-F99B3E93B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37" y="1446848"/>
            <a:ext cx="7219136" cy="4340340"/>
          </a:xfrm>
          <a:prstGeom prst="rect">
            <a:avLst/>
          </a:prstGeom>
        </p:spPr>
      </p:pic>
      <p:pic>
        <p:nvPicPr>
          <p:cNvPr id="9" name="İçerik Yer Tutucusu 5">
            <a:hlinkClick r:id="rId3"/>
            <a:extLst>
              <a:ext uri="{FF2B5EF4-FFF2-40B4-BE49-F238E27FC236}">
                <a16:creationId xmlns:a16="http://schemas.microsoft.com/office/drawing/2014/main" id="{9DF84B89-9B40-1F16-5687-F24AC6520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49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48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2FAD6F-A069-9B69-78EC-4BCF7C32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1285"/>
            <a:ext cx="10515600" cy="1325563"/>
          </a:xfrm>
        </p:spPr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Interactive </a:t>
            </a:r>
            <a:r>
              <a:rPr lang="tr-TR" dirty="0" err="1"/>
              <a:t>Analytics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Folium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76BE355-C60E-6BFE-59E8-484BB69C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38" y="1743456"/>
            <a:ext cx="6803085" cy="408185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9B18A7F-92CE-3FB1-3180-2D0B958B070C}"/>
              </a:ext>
            </a:extLst>
          </p:cNvPr>
          <p:cNvSpPr txBox="1"/>
          <p:nvPr/>
        </p:nvSpPr>
        <p:spPr>
          <a:xfrm>
            <a:off x="522514" y="1959429"/>
            <a:ext cx="43265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calculated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distance</a:t>
            </a:r>
            <a:r>
              <a:rPr lang="tr-TR" b="1" dirty="0"/>
              <a:t> </a:t>
            </a:r>
            <a:r>
              <a:rPr lang="tr-TR" b="1" dirty="0" err="1"/>
              <a:t>between</a:t>
            </a:r>
            <a:r>
              <a:rPr lang="tr-TR" b="1" dirty="0"/>
              <a:t> </a:t>
            </a:r>
            <a:r>
              <a:rPr lang="tr-TR" b="1" dirty="0" err="1"/>
              <a:t>launch</a:t>
            </a:r>
            <a:endParaRPr lang="tr-TR" b="1" dirty="0"/>
          </a:p>
          <a:p>
            <a:r>
              <a:rPr lang="tr-TR" b="1" dirty="0" err="1"/>
              <a:t>sites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its</a:t>
            </a:r>
            <a:r>
              <a:rPr lang="tr-TR" b="1" dirty="0"/>
              <a:t> </a:t>
            </a:r>
            <a:r>
              <a:rPr lang="tr-TR" b="1" dirty="0" err="1"/>
              <a:t>proximities</a:t>
            </a:r>
            <a:r>
              <a:rPr lang="tr-TR" b="1" dirty="0"/>
              <a:t>.</a:t>
            </a:r>
          </a:p>
          <a:p>
            <a:endParaRPr lang="tr-TR" b="1" dirty="0"/>
          </a:p>
          <a:p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example</a:t>
            </a:r>
            <a:r>
              <a:rPr lang="tr-TR" b="1" dirty="0"/>
              <a:t>,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calculated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distance</a:t>
            </a:r>
            <a:endParaRPr lang="tr-TR" b="1" dirty="0"/>
          </a:p>
          <a:p>
            <a:r>
              <a:rPr lang="tr-TR" b="1" dirty="0" err="1"/>
              <a:t>between</a:t>
            </a:r>
            <a:r>
              <a:rPr lang="tr-TR" b="1" dirty="0"/>
              <a:t> </a:t>
            </a:r>
            <a:r>
              <a:rPr lang="tr-TR" b="1" dirty="0" err="1"/>
              <a:t>selected</a:t>
            </a:r>
            <a:r>
              <a:rPr lang="tr-TR" b="1" dirty="0"/>
              <a:t> </a:t>
            </a:r>
            <a:r>
              <a:rPr lang="tr-TR" b="1" dirty="0" err="1"/>
              <a:t>launch</a:t>
            </a:r>
            <a:r>
              <a:rPr lang="tr-TR" b="1" dirty="0"/>
              <a:t> site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coast</a:t>
            </a:r>
            <a:r>
              <a:rPr lang="tr-TR" b="1" dirty="0"/>
              <a:t>.</a:t>
            </a:r>
          </a:p>
        </p:txBody>
      </p:sp>
      <p:pic>
        <p:nvPicPr>
          <p:cNvPr id="8" name="İçerik Yer Tutucusu 5">
            <a:hlinkClick r:id="rId4"/>
            <a:extLst>
              <a:ext uri="{FF2B5EF4-FFF2-40B4-BE49-F238E27FC236}">
                <a16:creationId xmlns:a16="http://schemas.microsoft.com/office/drawing/2014/main" id="{031AF8B5-01D9-89C8-A779-6847E1302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440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9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4400" dirty="0"/>
              <a:t>Project Background</a:t>
            </a:r>
          </a:p>
          <a:p>
            <a:pPr lvl="1"/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SpaceX advertises Falcon 9 rocket launches on its website with a cost of 62 million dollars; other providers cost upward of 165 million dollars each, much of the savings is because SpaceX can reuse the first stage. Therefore</a:t>
            </a:r>
            <a:r>
              <a:rPr lang="tr-TR" sz="1800" b="0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,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 if we can determine if the first stage will land, we can determine the cost of a launch. This information can be used if an alternate company wants to bid against SpaceX for a rocket launch.</a:t>
            </a:r>
            <a:endParaRPr lang="en-US" sz="1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D62722AF-8308-3D53-12E5-92520206A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70569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A95C09-F063-A63C-3DB6-56A138E7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6" y="175780"/>
            <a:ext cx="10515600" cy="1325563"/>
          </a:xfrm>
        </p:spPr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Dashboard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Plotly</a:t>
            </a:r>
            <a:r>
              <a:rPr lang="tr-TR" dirty="0"/>
              <a:t> </a:t>
            </a:r>
            <a:r>
              <a:rPr lang="tr-TR" dirty="0" err="1"/>
              <a:t>Dash</a:t>
            </a:r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97B1CF0-C912-7B6F-2458-01CCB23D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114" y="1854912"/>
            <a:ext cx="7295886" cy="350111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258C3CE0-B798-3A9F-16F9-8E41EFFDB51E}"/>
              </a:ext>
            </a:extLst>
          </p:cNvPr>
          <p:cNvSpPr txBox="1"/>
          <p:nvPr/>
        </p:nvSpPr>
        <p:spPr>
          <a:xfrm>
            <a:off x="390144" y="1854912"/>
            <a:ext cx="45726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created</a:t>
            </a:r>
            <a:r>
              <a:rPr lang="tr-TR" b="1" dirty="0"/>
              <a:t> </a:t>
            </a:r>
            <a:r>
              <a:rPr lang="tr-TR" b="1" dirty="0" err="1"/>
              <a:t>dashboard</a:t>
            </a:r>
            <a:r>
              <a:rPr lang="tr-TR" b="1" dirty="0"/>
              <a:t> </a:t>
            </a:r>
            <a:r>
              <a:rPr lang="tr-TR" b="1" dirty="0" err="1"/>
              <a:t>with</a:t>
            </a:r>
            <a:r>
              <a:rPr lang="tr-TR" b="1" dirty="0"/>
              <a:t> </a:t>
            </a:r>
            <a:r>
              <a:rPr lang="tr-TR" b="1" dirty="0" err="1"/>
              <a:t>Plotly</a:t>
            </a:r>
            <a:r>
              <a:rPr lang="tr-TR" b="1" dirty="0"/>
              <a:t> </a:t>
            </a:r>
            <a:r>
              <a:rPr lang="tr-TR" b="1" dirty="0" err="1"/>
              <a:t>Dash</a:t>
            </a:r>
            <a:r>
              <a:rPr lang="tr-TR" b="1" dirty="0"/>
              <a:t>.</a:t>
            </a:r>
          </a:p>
          <a:p>
            <a:r>
              <a:rPr lang="tr-TR" b="1" dirty="0" err="1"/>
              <a:t>Following</a:t>
            </a:r>
            <a:r>
              <a:rPr lang="tr-TR" b="1" dirty="0"/>
              <a:t> </a:t>
            </a:r>
            <a:r>
              <a:rPr lang="tr-TR" b="1" dirty="0" err="1"/>
              <a:t>pictures</a:t>
            </a:r>
            <a:r>
              <a:rPr lang="tr-TR" b="1" dirty="0"/>
              <a:t> </a:t>
            </a:r>
            <a:r>
              <a:rPr lang="tr-TR" b="1" dirty="0" err="1"/>
              <a:t>shows</a:t>
            </a:r>
            <a:r>
              <a:rPr lang="tr-TR" b="1" dirty="0"/>
              <a:t> </a:t>
            </a:r>
            <a:r>
              <a:rPr lang="tr-TR" b="1" dirty="0" err="1"/>
              <a:t>structure</a:t>
            </a:r>
            <a:r>
              <a:rPr lang="tr-TR" b="1" dirty="0"/>
              <a:t> of </a:t>
            </a:r>
          </a:p>
          <a:p>
            <a:r>
              <a:rPr lang="tr-TR" b="1" dirty="0" err="1"/>
              <a:t>dashboard</a:t>
            </a:r>
            <a:r>
              <a:rPr lang="tr-TR" b="1" dirty="0"/>
              <a:t>. </a:t>
            </a:r>
          </a:p>
          <a:p>
            <a:endParaRPr lang="tr-TR" b="1" dirty="0"/>
          </a:p>
          <a:p>
            <a:r>
              <a:rPr lang="tr-TR" b="1" dirty="0" err="1"/>
              <a:t>Maybe</a:t>
            </a:r>
            <a:r>
              <a:rPr lang="tr-TR" b="1" dirty="0"/>
              <a:t> </a:t>
            </a:r>
            <a:r>
              <a:rPr lang="tr-TR" b="1" dirty="0" err="1"/>
              <a:t>you</a:t>
            </a:r>
            <a:r>
              <a:rPr lang="tr-TR" b="1" dirty="0"/>
              <a:t> </a:t>
            </a:r>
            <a:r>
              <a:rPr lang="tr-TR" b="1" dirty="0" err="1"/>
              <a:t>will</a:t>
            </a:r>
            <a:r>
              <a:rPr lang="tr-TR" b="1" dirty="0"/>
              <a:t> </a:t>
            </a:r>
            <a:r>
              <a:rPr lang="tr-TR" b="1" dirty="0" err="1"/>
              <a:t>search</a:t>
            </a:r>
            <a:r>
              <a:rPr lang="tr-TR" b="1" dirty="0"/>
              <a:t> </a:t>
            </a:r>
            <a:r>
              <a:rPr lang="tr-TR" b="1" dirty="0" err="1"/>
              <a:t>answers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endParaRPr lang="tr-TR" b="1" dirty="0"/>
          </a:p>
          <a:p>
            <a:r>
              <a:rPr lang="tr-TR" b="1" dirty="0" err="1"/>
              <a:t>different</a:t>
            </a:r>
            <a:r>
              <a:rPr lang="tr-TR" b="1" dirty="0"/>
              <a:t> </a:t>
            </a:r>
            <a:r>
              <a:rPr lang="tr-TR" b="1" dirty="0" err="1"/>
              <a:t>questions</a:t>
            </a:r>
            <a:r>
              <a:rPr lang="tr-TR" b="1" dirty="0"/>
              <a:t> but </a:t>
            </a:r>
            <a:r>
              <a:rPr lang="tr-TR" b="1" dirty="0" err="1"/>
              <a:t>these</a:t>
            </a:r>
            <a:r>
              <a:rPr lang="tr-TR" b="1" dirty="0"/>
              <a:t> </a:t>
            </a:r>
            <a:r>
              <a:rPr lang="tr-TR" b="1" dirty="0" err="1"/>
              <a:t>are</a:t>
            </a:r>
            <a:r>
              <a:rPr lang="tr-TR" b="1" dirty="0"/>
              <a:t> </a:t>
            </a:r>
            <a:r>
              <a:rPr lang="tr-TR" b="1" dirty="0" err="1"/>
              <a:t>our</a:t>
            </a:r>
            <a:r>
              <a:rPr lang="tr-TR" b="1" dirty="0"/>
              <a:t> </a:t>
            </a:r>
            <a:r>
              <a:rPr lang="tr-TR" b="1" dirty="0" err="1"/>
              <a:t>findings</a:t>
            </a:r>
            <a:r>
              <a:rPr lang="tr-TR" b="1" dirty="0"/>
              <a:t>:</a:t>
            </a:r>
          </a:p>
          <a:p>
            <a:endParaRPr lang="tr-TR" b="1" dirty="0"/>
          </a:p>
          <a:p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observed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KSC LC-39A site had </a:t>
            </a:r>
          </a:p>
          <a:p>
            <a:r>
              <a:rPr lang="tr-TR" b="1" dirty="0" err="1"/>
              <a:t>most</a:t>
            </a:r>
            <a:r>
              <a:rPr lang="tr-TR" b="1" dirty="0"/>
              <a:t> </a:t>
            </a:r>
            <a:r>
              <a:rPr lang="tr-TR" b="1" dirty="0" err="1"/>
              <a:t>success</a:t>
            </a:r>
            <a:r>
              <a:rPr lang="tr-TR" b="1" dirty="0"/>
              <a:t> rate </a:t>
            </a:r>
            <a:r>
              <a:rPr lang="tr-TR" b="1" dirty="0" err="1"/>
              <a:t>compare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others</a:t>
            </a:r>
            <a:r>
              <a:rPr lang="tr-TR" b="1" dirty="0"/>
              <a:t>.</a:t>
            </a:r>
          </a:p>
        </p:txBody>
      </p:sp>
      <p:pic>
        <p:nvPicPr>
          <p:cNvPr id="10" name="İçerik Yer Tutucusu 5">
            <a:hlinkClick r:id="rId3"/>
            <a:extLst>
              <a:ext uri="{FF2B5EF4-FFF2-40B4-BE49-F238E27FC236}">
                <a16:creationId xmlns:a16="http://schemas.microsoft.com/office/drawing/2014/main" id="{DDF21A6E-8F7B-5B96-124F-9CD628CCF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5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99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A95C09-F063-A63C-3DB6-56A138E7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899"/>
            <a:ext cx="10515600" cy="1325563"/>
          </a:xfrm>
        </p:spPr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Dashboard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Plotly</a:t>
            </a:r>
            <a:r>
              <a:rPr lang="tr-TR" dirty="0"/>
              <a:t> </a:t>
            </a:r>
            <a:r>
              <a:rPr lang="tr-TR" dirty="0" err="1"/>
              <a:t>Dash</a:t>
            </a:r>
            <a:endParaRPr lang="tr-TR" dirty="0"/>
          </a:p>
        </p:txBody>
      </p:sp>
      <p:pic>
        <p:nvPicPr>
          <p:cNvPr id="7" name="Resim 6" descr="metin, iç mekan, ekran görüntüsü içeren bir resim">
            <a:extLst>
              <a:ext uri="{FF2B5EF4-FFF2-40B4-BE49-F238E27FC236}">
                <a16:creationId xmlns:a16="http://schemas.microsoft.com/office/drawing/2014/main" id="{669A3559-4724-0510-317F-EBE3ABE3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61352"/>
            <a:ext cx="9534144" cy="4644967"/>
          </a:xfrm>
          <a:prstGeom prst="rect">
            <a:avLst/>
          </a:prstGeom>
        </p:spPr>
      </p:pic>
      <p:pic>
        <p:nvPicPr>
          <p:cNvPr id="8" name="İçerik Yer Tutucusu 5">
            <a:hlinkClick r:id="rId3"/>
            <a:extLst>
              <a:ext uri="{FF2B5EF4-FFF2-40B4-BE49-F238E27FC236}">
                <a16:creationId xmlns:a16="http://schemas.microsoft.com/office/drawing/2014/main" id="{4BC501A7-F18E-F9B6-D03E-6B75E4DB7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961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67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C05CF0-FAB8-1765-7DDC-A6518E18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ML </a:t>
            </a:r>
            <a:r>
              <a:rPr lang="tr-TR" dirty="0" err="1"/>
              <a:t>Predictions</a:t>
            </a:r>
            <a:endParaRPr lang="tr-TR" dirty="0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67877438-CC14-51A3-B7B6-0BC82793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367272" cy="4169478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EF343AF2-350A-4842-470F-89F23D6F517D}"/>
              </a:ext>
            </a:extLst>
          </p:cNvPr>
          <p:cNvSpPr txBox="1"/>
          <p:nvPr/>
        </p:nvSpPr>
        <p:spPr>
          <a:xfrm>
            <a:off x="5157216" y="1840992"/>
            <a:ext cx="481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Best </a:t>
            </a:r>
            <a:r>
              <a:rPr lang="tr-TR" b="1" dirty="0" err="1"/>
              <a:t>hyperparameters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selected</a:t>
            </a:r>
            <a:endParaRPr lang="tr-TR" b="1" dirty="0"/>
          </a:p>
          <a:p>
            <a:r>
              <a:rPr lang="tr-TR" b="1" dirty="0"/>
              <a:t>ML </a:t>
            </a:r>
            <a:r>
              <a:rPr lang="tr-TR" b="1" dirty="0" err="1"/>
              <a:t>algorithms</a:t>
            </a:r>
            <a:r>
              <a:rPr lang="tr-TR" b="1" dirty="0"/>
              <a:t>.</a:t>
            </a:r>
          </a:p>
        </p:txBody>
      </p:sp>
      <p:pic>
        <p:nvPicPr>
          <p:cNvPr id="8" name="İçerik Yer Tutucusu 5">
            <a:hlinkClick r:id="rId4"/>
            <a:extLst>
              <a:ext uri="{FF2B5EF4-FFF2-40B4-BE49-F238E27FC236}">
                <a16:creationId xmlns:a16="http://schemas.microsoft.com/office/drawing/2014/main" id="{13DBA551-8B7C-9D44-6A2B-5D8D0B74C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998" y="6010470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31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BE3E8526-9776-DC06-5A30-529809E90E13}"/>
              </a:ext>
            </a:extLst>
          </p:cNvPr>
          <p:cNvSpPr txBox="1"/>
          <p:nvPr/>
        </p:nvSpPr>
        <p:spPr>
          <a:xfrm>
            <a:off x="5949696" y="1548384"/>
            <a:ext cx="5425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Insights</a:t>
            </a:r>
            <a: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 </a:t>
            </a:r>
            <a:r>
              <a:rPr kumimoji="0" lang="tr-TR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from</a:t>
            </a:r>
            <a: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 Machine Learning </a:t>
            </a:r>
            <a:r>
              <a:rPr kumimoji="0" lang="tr-TR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BM Plex Sans Text"/>
                <a:ea typeface="+mn-ea"/>
                <a:cs typeface="+mn-cs"/>
              </a:rPr>
              <a:t>Predictions</a:t>
            </a:r>
            <a:endParaRPr kumimoji="0" lang="tr-T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BM Plex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528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83358A-9FB0-BD63-A042-464627C1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ML </a:t>
            </a:r>
            <a:r>
              <a:rPr lang="tr-TR" dirty="0" err="1"/>
              <a:t>Predictions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38FEE69-6BD4-31AA-BA77-496B57F32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1063"/>
            <a:ext cx="4601217" cy="337232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9F31056-8EE4-88F8-48B3-AF23F7A4C141}"/>
              </a:ext>
            </a:extLst>
          </p:cNvPr>
          <p:cNvSpPr txBox="1"/>
          <p:nvPr/>
        </p:nvSpPr>
        <p:spPr>
          <a:xfrm>
            <a:off x="499872" y="2011063"/>
            <a:ext cx="46730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Logistic</a:t>
            </a:r>
            <a:r>
              <a:rPr lang="tr-TR" b="1" dirty="0"/>
              <a:t> </a:t>
            </a:r>
            <a:r>
              <a:rPr lang="tr-TR" b="1" dirty="0" err="1"/>
              <a:t>Regression</a:t>
            </a:r>
            <a:r>
              <a:rPr lang="tr-TR" b="1" dirty="0"/>
              <a:t> </a:t>
            </a:r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b="1" dirty="0"/>
              <a:t>.</a:t>
            </a:r>
          </a:p>
          <a:p>
            <a:endParaRPr lang="tr-TR" b="1" dirty="0"/>
          </a:p>
          <a:p>
            <a:r>
              <a:rPr lang="tr-TR" b="1" dirty="0" err="1"/>
              <a:t>Examining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b="1" dirty="0"/>
              <a:t>, </a:t>
            </a:r>
            <a:r>
              <a:rPr lang="tr-TR" b="1" dirty="0" err="1"/>
              <a:t>we</a:t>
            </a:r>
            <a:r>
              <a:rPr lang="tr-TR" b="1" dirty="0"/>
              <a:t> can</a:t>
            </a:r>
          </a:p>
          <a:p>
            <a:r>
              <a:rPr lang="tr-TR" b="1" dirty="0" err="1"/>
              <a:t>observe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logistic</a:t>
            </a:r>
            <a:r>
              <a:rPr lang="tr-TR" b="1" dirty="0"/>
              <a:t> </a:t>
            </a:r>
            <a:r>
              <a:rPr lang="tr-TR" b="1" dirty="0" err="1"/>
              <a:t>regression</a:t>
            </a:r>
            <a:r>
              <a:rPr lang="tr-TR" b="1" dirty="0"/>
              <a:t> can </a:t>
            </a:r>
            <a:r>
              <a:rPr lang="tr-TR" b="1" dirty="0" err="1"/>
              <a:t>distinguish</a:t>
            </a:r>
            <a:endParaRPr lang="tr-TR" b="1" dirty="0"/>
          </a:p>
          <a:p>
            <a:r>
              <a:rPr lang="tr-TR" b="1" dirty="0" err="1"/>
              <a:t>between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different</a:t>
            </a:r>
            <a:r>
              <a:rPr lang="tr-TR" b="1" dirty="0"/>
              <a:t> </a:t>
            </a:r>
            <a:r>
              <a:rPr lang="tr-TR" b="1" dirty="0" err="1"/>
              <a:t>classes</a:t>
            </a:r>
            <a:r>
              <a:rPr lang="tr-TR" b="1" dirty="0"/>
              <a:t>.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see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</a:p>
          <a:p>
            <a:r>
              <a:rPr lang="tr-TR" b="1" dirty="0" err="1"/>
              <a:t>major</a:t>
            </a:r>
            <a:r>
              <a:rPr lang="tr-TR" b="1" dirty="0"/>
              <a:t> problem is </a:t>
            </a:r>
            <a:r>
              <a:rPr lang="tr-TR" b="1" dirty="0" err="1"/>
              <a:t>false</a:t>
            </a:r>
            <a:r>
              <a:rPr lang="tr-TR" b="1" dirty="0"/>
              <a:t> </a:t>
            </a:r>
            <a:r>
              <a:rPr lang="tr-TR" b="1" dirty="0" err="1"/>
              <a:t>positives</a:t>
            </a:r>
            <a:r>
              <a:rPr lang="tr-TR" b="1" dirty="0"/>
              <a:t>.</a:t>
            </a:r>
          </a:p>
        </p:txBody>
      </p:sp>
      <p:pic>
        <p:nvPicPr>
          <p:cNvPr id="8" name="İçerik Yer Tutucusu 5">
            <a:hlinkClick r:id="rId3"/>
            <a:extLst>
              <a:ext uri="{FF2B5EF4-FFF2-40B4-BE49-F238E27FC236}">
                <a16:creationId xmlns:a16="http://schemas.microsoft.com/office/drawing/2014/main" id="{C6D280A0-5AC9-B87E-CAE5-FA54EA22B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416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47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83358A-9FB0-BD63-A042-464627C1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ML </a:t>
            </a:r>
            <a:r>
              <a:rPr lang="tr-TR" dirty="0" err="1"/>
              <a:t>Predictions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9F31056-8EE4-88F8-48B3-AF23F7A4C141}"/>
              </a:ext>
            </a:extLst>
          </p:cNvPr>
          <p:cNvSpPr txBox="1"/>
          <p:nvPr/>
        </p:nvSpPr>
        <p:spPr>
          <a:xfrm>
            <a:off x="499872" y="2011063"/>
            <a:ext cx="48945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SVM </a:t>
            </a:r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b="1" dirty="0"/>
              <a:t>.</a:t>
            </a:r>
          </a:p>
          <a:p>
            <a:endParaRPr lang="tr-TR" b="1" dirty="0"/>
          </a:p>
          <a:p>
            <a:r>
              <a:rPr lang="tr-TR" b="1" dirty="0" err="1"/>
              <a:t>Examining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b="1" dirty="0"/>
              <a:t>, </a:t>
            </a:r>
            <a:r>
              <a:rPr lang="tr-TR" b="1" dirty="0" err="1"/>
              <a:t>we</a:t>
            </a:r>
            <a:r>
              <a:rPr lang="tr-TR" b="1" dirty="0"/>
              <a:t> can</a:t>
            </a:r>
          </a:p>
          <a:p>
            <a:r>
              <a:rPr lang="tr-TR" b="1" dirty="0" err="1"/>
              <a:t>observe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logistic</a:t>
            </a:r>
            <a:r>
              <a:rPr lang="tr-TR" b="1" dirty="0"/>
              <a:t> </a:t>
            </a:r>
            <a:r>
              <a:rPr lang="tr-TR" b="1" dirty="0" err="1"/>
              <a:t>regression</a:t>
            </a:r>
            <a:r>
              <a:rPr lang="tr-TR" b="1" dirty="0"/>
              <a:t> can </a:t>
            </a:r>
            <a:r>
              <a:rPr lang="tr-TR" b="1" dirty="0" err="1"/>
              <a:t>distinguish</a:t>
            </a:r>
            <a:endParaRPr lang="tr-TR" b="1" dirty="0"/>
          </a:p>
          <a:p>
            <a:r>
              <a:rPr lang="tr-TR" b="1" dirty="0" err="1"/>
              <a:t>between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different</a:t>
            </a:r>
            <a:r>
              <a:rPr lang="tr-TR" b="1" dirty="0"/>
              <a:t> </a:t>
            </a:r>
            <a:r>
              <a:rPr lang="tr-TR" b="1" dirty="0" err="1"/>
              <a:t>classes</a:t>
            </a:r>
            <a:r>
              <a:rPr lang="tr-TR" b="1" dirty="0"/>
              <a:t>.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see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</a:p>
          <a:p>
            <a:r>
              <a:rPr lang="tr-TR" b="1" dirty="0" err="1"/>
              <a:t>major</a:t>
            </a:r>
            <a:r>
              <a:rPr lang="tr-TR" b="1" dirty="0"/>
              <a:t> problem is </a:t>
            </a:r>
            <a:r>
              <a:rPr lang="tr-TR" b="1" dirty="0" err="1"/>
              <a:t>false</a:t>
            </a:r>
            <a:r>
              <a:rPr lang="tr-TR" b="1" dirty="0"/>
              <a:t> </a:t>
            </a:r>
            <a:r>
              <a:rPr lang="tr-TR" b="1" dirty="0" err="1"/>
              <a:t>positives</a:t>
            </a:r>
            <a:r>
              <a:rPr lang="tr-TR" b="1" dirty="0"/>
              <a:t>. </a:t>
            </a:r>
            <a:r>
              <a:rPr lang="tr-TR" b="1" dirty="0" err="1"/>
              <a:t>Also</a:t>
            </a:r>
            <a:r>
              <a:rPr lang="tr-TR" b="1" dirty="0"/>
              <a:t>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see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endParaRPr lang="tr-TR" b="1" dirty="0"/>
          </a:p>
          <a:p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minor</a:t>
            </a:r>
            <a:r>
              <a:rPr lang="tr-TR" b="1" dirty="0"/>
              <a:t> problem is </a:t>
            </a:r>
            <a:r>
              <a:rPr lang="tr-TR" b="1" dirty="0" err="1"/>
              <a:t>false</a:t>
            </a:r>
            <a:r>
              <a:rPr lang="tr-TR" b="1" dirty="0"/>
              <a:t> </a:t>
            </a:r>
            <a:r>
              <a:rPr lang="tr-TR" b="1" dirty="0" err="1"/>
              <a:t>negatives</a:t>
            </a:r>
            <a:endParaRPr lang="tr-TR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BCD9D53-C685-5A2C-6B12-FDDD696F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966" y="1690688"/>
            <a:ext cx="4363059" cy="3486637"/>
          </a:xfrm>
          <a:prstGeom prst="rect">
            <a:avLst/>
          </a:prstGeom>
        </p:spPr>
      </p:pic>
      <p:pic>
        <p:nvPicPr>
          <p:cNvPr id="5" name="İçerik Yer Tutucusu 5">
            <a:hlinkClick r:id="rId3"/>
            <a:extLst>
              <a:ext uri="{FF2B5EF4-FFF2-40B4-BE49-F238E27FC236}">
                <a16:creationId xmlns:a16="http://schemas.microsoft.com/office/drawing/2014/main" id="{351FF857-58E2-DB6A-4C61-279F14322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1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1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83358A-9FB0-BD63-A042-464627C1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ML </a:t>
            </a:r>
            <a:r>
              <a:rPr lang="tr-TR" dirty="0" err="1"/>
              <a:t>Predictions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38FEE69-6BD4-31AA-BA77-496B57F32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1063"/>
            <a:ext cx="4601217" cy="337232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9F31056-8EE4-88F8-48B3-AF23F7A4C141}"/>
              </a:ext>
            </a:extLst>
          </p:cNvPr>
          <p:cNvSpPr txBox="1"/>
          <p:nvPr/>
        </p:nvSpPr>
        <p:spPr>
          <a:xfrm>
            <a:off x="499872" y="2011063"/>
            <a:ext cx="46730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Decision</a:t>
            </a:r>
            <a:r>
              <a:rPr lang="tr-TR" b="1" dirty="0"/>
              <a:t> </a:t>
            </a:r>
            <a:r>
              <a:rPr lang="tr-TR" b="1" dirty="0" err="1"/>
              <a:t>Trees</a:t>
            </a:r>
            <a:r>
              <a:rPr lang="tr-TR" b="1" dirty="0"/>
              <a:t> </a:t>
            </a:r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b="1" dirty="0"/>
              <a:t>.</a:t>
            </a:r>
          </a:p>
          <a:p>
            <a:endParaRPr lang="tr-TR" b="1" dirty="0"/>
          </a:p>
          <a:p>
            <a:r>
              <a:rPr lang="tr-TR" b="1" dirty="0" err="1"/>
              <a:t>Examining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b="1" dirty="0"/>
              <a:t>, </a:t>
            </a:r>
            <a:r>
              <a:rPr lang="tr-TR" b="1" dirty="0" err="1"/>
              <a:t>we</a:t>
            </a:r>
            <a:r>
              <a:rPr lang="tr-TR" b="1" dirty="0"/>
              <a:t> can</a:t>
            </a:r>
          </a:p>
          <a:p>
            <a:r>
              <a:rPr lang="tr-TR" b="1" dirty="0" err="1"/>
              <a:t>observe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logistic</a:t>
            </a:r>
            <a:r>
              <a:rPr lang="tr-TR" b="1" dirty="0"/>
              <a:t> </a:t>
            </a:r>
            <a:r>
              <a:rPr lang="tr-TR" b="1" dirty="0" err="1"/>
              <a:t>regression</a:t>
            </a:r>
            <a:r>
              <a:rPr lang="tr-TR" b="1" dirty="0"/>
              <a:t> can </a:t>
            </a:r>
            <a:r>
              <a:rPr lang="tr-TR" b="1" dirty="0" err="1"/>
              <a:t>distinguish</a:t>
            </a:r>
            <a:endParaRPr lang="tr-TR" b="1" dirty="0"/>
          </a:p>
          <a:p>
            <a:r>
              <a:rPr lang="tr-TR" b="1" dirty="0" err="1"/>
              <a:t>between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different</a:t>
            </a:r>
            <a:r>
              <a:rPr lang="tr-TR" b="1" dirty="0"/>
              <a:t> </a:t>
            </a:r>
            <a:r>
              <a:rPr lang="tr-TR" b="1" dirty="0" err="1"/>
              <a:t>classes</a:t>
            </a:r>
            <a:r>
              <a:rPr lang="tr-TR" b="1" dirty="0"/>
              <a:t>.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see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</a:p>
          <a:p>
            <a:r>
              <a:rPr lang="tr-TR" b="1" dirty="0" err="1"/>
              <a:t>major</a:t>
            </a:r>
            <a:r>
              <a:rPr lang="tr-TR" b="1" dirty="0"/>
              <a:t> problem is </a:t>
            </a:r>
            <a:r>
              <a:rPr lang="tr-TR" b="1" dirty="0" err="1"/>
              <a:t>false</a:t>
            </a:r>
            <a:r>
              <a:rPr lang="tr-TR" b="1" dirty="0"/>
              <a:t> </a:t>
            </a:r>
            <a:r>
              <a:rPr lang="tr-TR" b="1" dirty="0" err="1"/>
              <a:t>positives</a:t>
            </a:r>
            <a:r>
              <a:rPr lang="tr-TR" b="1" dirty="0"/>
              <a:t>.</a:t>
            </a:r>
          </a:p>
        </p:txBody>
      </p:sp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8AE90AC6-CCB3-3CB6-ED75-67E134A5C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409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77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83358A-9FB0-BD63-A042-464627C1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ML </a:t>
            </a:r>
            <a:r>
              <a:rPr lang="tr-TR" dirty="0" err="1"/>
              <a:t>Predictions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38FEE69-6BD4-31AA-BA77-496B57F32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1063"/>
            <a:ext cx="4601217" cy="337232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9F31056-8EE4-88F8-48B3-AF23F7A4C141}"/>
              </a:ext>
            </a:extLst>
          </p:cNvPr>
          <p:cNvSpPr txBox="1"/>
          <p:nvPr/>
        </p:nvSpPr>
        <p:spPr>
          <a:xfrm>
            <a:off x="499872" y="2011063"/>
            <a:ext cx="46730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KNN </a:t>
            </a:r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b="1" dirty="0"/>
              <a:t>.</a:t>
            </a:r>
          </a:p>
          <a:p>
            <a:endParaRPr lang="tr-TR" b="1" dirty="0"/>
          </a:p>
          <a:p>
            <a:r>
              <a:rPr lang="tr-TR" b="1" dirty="0" err="1"/>
              <a:t>Examining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b="1" dirty="0"/>
              <a:t>, </a:t>
            </a:r>
            <a:r>
              <a:rPr lang="tr-TR" b="1" dirty="0" err="1"/>
              <a:t>we</a:t>
            </a:r>
            <a:r>
              <a:rPr lang="tr-TR" b="1" dirty="0"/>
              <a:t> can</a:t>
            </a:r>
          </a:p>
          <a:p>
            <a:r>
              <a:rPr lang="tr-TR" b="1" dirty="0" err="1"/>
              <a:t>observe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logistic</a:t>
            </a:r>
            <a:r>
              <a:rPr lang="tr-TR" b="1" dirty="0"/>
              <a:t> </a:t>
            </a:r>
            <a:r>
              <a:rPr lang="tr-TR" b="1" dirty="0" err="1"/>
              <a:t>regression</a:t>
            </a:r>
            <a:r>
              <a:rPr lang="tr-TR" b="1" dirty="0"/>
              <a:t> can </a:t>
            </a:r>
            <a:r>
              <a:rPr lang="tr-TR" b="1" dirty="0" err="1"/>
              <a:t>distinguish</a:t>
            </a:r>
            <a:endParaRPr lang="tr-TR" b="1" dirty="0"/>
          </a:p>
          <a:p>
            <a:r>
              <a:rPr lang="tr-TR" b="1" dirty="0" err="1"/>
              <a:t>between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different</a:t>
            </a:r>
            <a:r>
              <a:rPr lang="tr-TR" b="1" dirty="0"/>
              <a:t> </a:t>
            </a:r>
            <a:r>
              <a:rPr lang="tr-TR" b="1" dirty="0" err="1"/>
              <a:t>classes</a:t>
            </a:r>
            <a:r>
              <a:rPr lang="tr-TR" b="1" dirty="0"/>
              <a:t>.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see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</a:p>
          <a:p>
            <a:r>
              <a:rPr lang="tr-TR" b="1" dirty="0" err="1"/>
              <a:t>major</a:t>
            </a:r>
            <a:r>
              <a:rPr lang="tr-TR" b="1" dirty="0"/>
              <a:t> problem is </a:t>
            </a:r>
            <a:r>
              <a:rPr lang="tr-TR" b="1" dirty="0" err="1"/>
              <a:t>false</a:t>
            </a:r>
            <a:r>
              <a:rPr lang="tr-TR" b="1" dirty="0"/>
              <a:t> </a:t>
            </a:r>
            <a:r>
              <a:rPr lang="tr-TR" b="1" dirty="0" err="1"/>
              <a:t>positives</a:t>
            </a:r>
            <a:r>
              <a:rPr lang="tr-TR" b="1" dirty="0"/>
              <a:t>.</a:t>
            </a:r>
          </a:p>
        </p:txBody>
      </p:sp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5116A2FE-30F6-CE66-E36B-79D6BF8C8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05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18DC5D-B450-2838-2496-CE24888D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ML </a:t>
            </a:r>
            <a:r>
              <a:rPr lang="tr-TR" dirty="0" err="1"/>
              <a:t>Predictions</a:t>
            </a:r>
            <a:endParaRPr lang="tr-TR" dirty="0"/>
          </a:p>
        </p:txBody>
      </p:sp>
      <p:pic>
        <p:nvPicPr>
          <p:cNvPr id="6" name="Resim 5" descr="metin, iç meka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FFE8676-3017-2734-CBCF-83B7C465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030" y="2155881"/>
            <a:ext cx="6001588" cy="2838846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1750B19-7C96-634D-2131-3B42A0204748}"/>
              </a:ext>
            </a:extLst>
          </p:cNvPr>
          <p:cNvSpPr txBox="1"/>
          <p:nvPr/>
        </p:nvSpPr>
        <p:spPr>
          <a:xfrm>
            <a:off x="256032" y="2155881"/>
            <a:ext cx="5187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We</a:t>
            </a:r>
            <a:r>
              <a:rPr lang="tr-TR" b="1" dirty="0"/>
              <a:t> can </a:t>
            </a:r>
            <a:r>
              <a:rPr lang="tr-TR" b="1" dirty="0" err="1"/>
              <a:t>observe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most</a:t>
            </a:r>
            <a:r>
              <a:rPr lang="tr-TR" b="1" dirty="0"/>
              <a:t> </a:t>
            </a:r>
            <a:r>
              <a:rPr lang="tr-TR" b="1" dirty="0" err="1"/>
              <a:t>successful</a:t>
            </a:r>
            <a:r>
              <a:rPr lang="tr-TR" b="1" dirty="0"/>
              <a:t> </a:t>
            </a:r>
            <a:r>
              <a:rPr lang="tr-TR" b="1" dirty="0" err="1"/>
              <a:t>algorithms</a:t>
            </a:r>
            <a:r>
              <a:rPr lang="tr-TR" b="1" dirty="0"/>
              <a:t> </a:t>
            </a:r>
            <a:r>
              <a:rPr lang="tr-TR" b="1" dirty="0" err="1"/>
              <a:t>are</a:t>
            </a:r>
            <a:r>
              <a:rPr lang="tr-TR" b="1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b="1" dirty="0" err="1"/>
              <a:t>Logistic</a:t>
            </a:r>
            <a:r>
              <a:rPr lang="tr-TR" b="1" dirty="0"/>
              <a:t> </a:t>
            </a:r>
            <a:r>
              <a:rPr lang="tr-TR" b="1" dirty="0" err="1"/>
              <a:t>Regression</a:t>
            </a:r>
            <a:endParaRPr lang="tr-TR" b="1" dirty="0"/>
          </a:p>
          <a:p>
            <a:pPr marL="800100" lvl="1" indent="-342900">
              <a:buFont typeface="+mj-lt"/>
              <a:buAutoNum type="arabicPeriod"/>
            </a:pPr>
            <a:r>
              <a:rPr lang="tr-TR" b="1" dirty="0"/>
              <a:t>KNN</a:t>
            </a:r>
          </a:p>
        </p:txBody>
      </p:sp>
      <p:pic>
        <p:nvPicPr>
          <p:cNvPr id="8" name="İçerik Yer Tutucusu 5">
            <a:hlinkClick r:id="rId4"/>
            <a:extLst>
              <a:ext uri="{FF2B5EF4-FFF2-40B4-BE49-F238E27FC236}">
                <a16:creationId xmlns:a16="http://schemas.microsoft.com/office/drawing/2014/main" id="{4EF52C8C-2C1E-A00E-97BD-8763DCAA8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979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13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E116056-CF15-C50A-8BE0-D710E7DBBA6E}"/>
              </a:ext>
            </a:extLst>
          </p:cNvPr>
          <p:cNvSpPr txBox="1"/>
          <p:nvPr/>
        </p:nvSpPr>
        <p:spPr>
          <a:xfrm>
            <a:off x="5327904" y="1472057"/>
            <a:ext cx="58486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performed</a:t>
            </a:r>
            <a:r>
              <a:rPr lang="tr-TR" dirty="0"/>
              <a:t> 5 </a:t>
            </a:r>
            <a:r>
              <a:rPr lang="tr-TR" dirty="0" err="1"/>
              <a:t>steps</a:t>
            </a:r>
            <a:r>
              <a:rPr lang="tr-TR" dirty="0"/>
              <a:t> at </a:t>
            </a:r>
            <a:r>
              <a:rPr lang="tr-TR" dirty="0" err="1"/>
              <a:t>this</a:t>
            </a:r>
            <a:r>
              <a:rPr lang="tr-TR" dirty="0"/>
              <a:t> Data </a:t>
            </a:r>
            <a:r>
              <a:rPr lang="tr-TR" dirty="0" err="1"/>
              <a:t>Science</a:t>
            </a:r>
            <a:r>
              <a:rPr lang="tr-TR" dirty="0"/>
              <a:t> </a:t>
            </a:r>
            <a:r>
              <a:rPr lang="tr-TR" dirty="0" err="1"/>
              <a:t>Capstone</a:t>
            </a:r>
            <a:r>
              <a:rPr lang="tr-TR" dirty="0"/>
              <a:t> Project.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Data Collection </a:t>
            </a:r>
            <a:r>
              <a:rPr lang="tr-TR" dirty="0" err="1"/>
              <a:t>with</a:t>
            </a:r>
            <a:r>
              <a:rPr lang="tr-TR" dirty="0"/>
              <a:t> 2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methods</a:t>
            </a:r>
            <a:r>
              <a:rPr lang="tr-TR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dirty="0"/>
              <a:t>Collection </a:t>
            </a:r>
            <a:r>
              <a:rPr lang="tr-TR" dirty="0" err="1"/>
              <a:t>with</a:t>
            </a:r>
            <a:r>
              <a:rPr lang="tr-TR" dirty="0"/>
              <a:t> API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dirty="0"/>
              <a:t>Collection </a:t>
            </a:r>
            <a:r>
              <a:rPr lang="tr-TR" dirty="0" err="1"/>
              <a:t>with</a:t>
            </a:r>
            <a:r>
              <a:rPr lang="tr-TR" dirty="0"/>
              <a:t> Web </a:t>
            </a:r>
            <a:r>
              <a:rPr lang="tr-TR" dirty="0" err="1"/>
              <a:t>Scraping</a:t>
            </a: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Data </a:t>
            </a:r>
            <a:r>
              <a:rPr lang="tr-TR" dirty="0" err="1"/>
              <a:t>Wrangling</a:t>
            </a: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Data </a:t>
            </a:r>
            <a:r>
              <a:rPr lang="tr-TR" dirty="0" err="1"/>
              <a:t>Visualization</a:t>
            </a:r>
            <a:endParaRPr lang="tr-TR" dirty="0"/>
          </a:p>
          <a:p>
            <a:pPr marL="800100" lvl="1" indent="-342900">
              <a:buFont typeface="+mj-lt"/>
              <a:buAutoNum type="arabicPeriod"/>
            </a:pPr>
            <a:r>
              <a:rPr lang="tr-TR" dirty="0" err="1"/>
              <a:t>Visualization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SQL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dirty="0" err="1"/>
              <a:t>Visualization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Graphs</a:t>
            </a:r>
            <a:endParaRPr lang="tr-TR" dirty="0"/>
          </a:p>
          <a:p>
            <a:pPr marL="800100" lvl="1" indent="-342900">
              <a:buFont typeface="+mj-lt"/>
              <a:buAutoNum type="arabicPeriod"/>
            </a:pPr>
            <a:r>
              <a:rPr lang="tr-TR" dirty="0" err="1"/>
              <a:t>Visualization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Dashboard (</a:t>
            </a:r>
            <a:r>
              <a:rPr lang="tr-TR" dirty="0" err="1"/>
              <a:t>Plotly</a:t>
            </a:r>
            <a:r>
              <a:rPr lang="tr-TR" dirty="0"/>
              <a:t> </a:t>
            </a:r>
            <a:r>
              <a:rPr lang="tr-TR" dirty="0" err="1"/>
              <a:t>Dash</a:t>
            </a:r>
            <a:r>
              <a:rPr lang="tr-TR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/>
              <a:t>Features</a:t>
            </a:r>
            <a:r>
              <a:rPr lang="tr-TR" dirty="0"/>
              <a:t> </a:t>
            </a:r>
            <a:r>
              <a:rPr lang="tr-TR" dirty="0" err="1"/>
              <a:t>Engineering</a:t>
            </a: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Machine Learning </a:t>
            </a:r>
            <a:r>
              <a:rPr lang="tr-TR" dirty="0" err="1"/>
              <a:t>Predictions</a:t>
            </a:r>
            <a:endParaRPr lang="tr-TR" dirty="0"/>
          </a:p>
          <a:p>
            <a:pPr marL="800100" lvl="1" indent="-342900">
              <a:buFont typeface="+mj-lt"/>
              <a:buAutoNum type="arabicPeriod"/>
            </a:pPr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  <a:p>
            <a:pPr marL="800100" lvl="1" indent="-342900">
              <a:buFont typeface="+mj-lt"/>
              <a:buAutoNum type="arabicPeriod"/>
            </a:pPr>
            <a:r>
              <a:rPr lang="tr-TR" dirty="0"/>
              <a:t>SVM</a:t>
            </a:r>
          </a:p>
          <a:p>
            <a:pPr marL="800100" lvl="1" indent="-342900">
              <a:buFont typeface="+mj-lt"/>
              <a:buAutoNum type="arabicPeriod"/>
            </a:pP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Trees</a:t>
            </a:r>
            <a:endParaRPr lang="tr-TR" dirty="0"/>
          </a:p>
          <a:p>
            <a:pPr marL="800100" lvl="1" indent="-342900">
              <a:buFont typeface="+mj-lt"/>
              <a:buAutoNum type="arabicPeriod"/>
            </a:pPr>
            <a:r>
              <a:rPr lang="tr-TR" dirty="0"/>
              <a:t>KNN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C4D0224-AD09-02D9-DB0C-368D5FDFAC91}"/>
              </a:ext>
            </a:extLst>
          </p:cNvPr>
          <p:cNvSpPr txBox="1"/>
          <p:nvPr/>
        </p:nvSpPr>
        <p:spPr>
          <a:xfrm>
            <a:off x="1515185" y="5676841"/>
            <a:ext cx="1035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further</a:t>
            </a:r>
            <a:r>
              <a:rPr lang="tr-TR" dirty="0"/>
              <a:t> </a:t>
            </a:r>
            <a:r>
              <a:rPr lang="tr-TR" dirty="0" err="1"/>
              <a:t>projects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improve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Project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ranges</a:t>
            </a:r>
            <a:r>
              <a:rPr lang="tr-TR" dirty="0"/>
              <a:t> of </a:t>
            </a:r>
            <a:r>
              <a:rPr lang="tr-TR" dirty="0" err="1"/>
              <a:t>hyperparameters</a:t>
            </a:r>
            <a:r>
              <a:rPr lang="tr-TR" dirty="0"/>
              <a:t> but it </a:t>
            </a:r>
            <a:r>
              <a:rPr lang="tr-TR" dirty="0" err="1"/>
              <a:t>needs</a:t>
            </a:r>
            <a:r>
              <a:rPr lang="tr-TR" dirty="0"/>
              <a:t> </a:t>
            </a:r>
            <a:r>
              <a:rPr lang="tr-TR" dirty="0" err="1"/>
              <a:t>more</a:t>
            </a:r>
            <a:endParaRPr lang="tr-TR" dirty="0"/>
          </a:p>
          <a:p>
            <a:r>
              <a:rPr lang="tr-TR" dirty="0" err="1"/>
              <a:t>processing</a:t>
            </a:r>
            <a:r>
              <a:rPr lang="tr-TR" dirty="0"/>
              <a:t> time.</a:t>
            </a: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4051BF-B3B9-27D2-FAE7-C9B4E4F2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B21F4F0-998F-8E5D-1699-7BF69AFC9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078" y="1554912"/>
            <a:ext cx="6348984" cy="4351338"/>
          </a:xfrm>
        </p:spPr>
        <p:txBody>
          <a:bodyPr/>
          <a:lstStyle/>
          <a:p>
            <a:r>
              <a:rPr lang="tr-TR" dirty="0"/>
              <a:t>Q</a:t>
            </a:r>
            <a:r>
              <a:rPr lang="en-US" dirty="0" err="1"/>
              <a:t>uestions</a:t>
            </a:r>
            <a:r>
              <a:rPr lang="en-US" dirty="0"/>
              <a:t> we want to answer</a:t>
            </a:r>
            <a:r>
              <a:rPr lang="tr-TR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>
                <a:solidFill>
                  <a:schemeClr val="tx1"/>
                </a:solidFill>
              </a:rPr>
              <a:t>Will Falcon9’s </a:t>
            </a:r>
            <a:r>
              <a:rPr lang="tr-TR" dirty="0" err="1">
                <a:solidFill>
                  <a:schemeClr val="tx1"/>
                </a:solidFill>
              </a:rPr>
              <a:t>first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stage</a:t>
            </a:r>
            <a:r>
              <a:rPr lang="tr-TR" dirty="0">
                <a:solidFill>
                  <a:schemeClr val="tx1"/>
                </a:solidFill>
              </a:rPr>
              <a:t> be </a:t>
            </a:r>
            <a:r>
              <a:rPr lang="tr-TR" dirty="0" err="1">
                <a:solidFill>
                  <a:schemeClr val="tx1"/>
                </a:solidFill>
              </a:rPr>
              <a:t>land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successfully</a:t>
            </a:r>
            <a:r>
              <a:rPr lang="tr-TR" dirty="0">
                <a:solidFill>
                  <a:schemeClr val="tx1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tr-TR" dirty="0" err="1">
                <a:solidFill>
                  <a:schemeClr val="tx1"/>
                </a:solidFill>
              </a:rPr>
              <a:t>What</a:t>
            </a:r>
            <a:r>
              <a:rPr lang="tr-TR" dirty="0">
                <a:solidFill>
                  <a:schemeClr val="tx1"/>
                </a:solidFill>
              </a:rPr>
              <a:t>  </a:t>
            </a:r>
            <a:r>
              <a:rPr lang="tr-TR" dirty="0" err="1">
                <a:solidFill>
                  <a:schemeClr val="tx1"/>
                </a:solidFill>
              </a:rPr>
              <a:t>factors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affect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this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landing</a:t>
            </a:r>
            <a:r>
              <a:rPr lang="tr-TR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b="1" dirty="0" err="1">
                <a:solidFill>
                  <a:schemeClr val="tx1"/>
                </a:solidFill>
              </a:rPr>
              <a:t>For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reaching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the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notebooks</a:t>
            </a:r>
            <a:r>
              <a:rPr lang="tr-TR" b="1" dirty="0">
                <a:solidFill>
                  <a:schemeClr val="tx1"/>
                </a:solidFill>
              </a:rPr>
              <a:t>, </a:t>
            </a:r>
            <a:r>
              <a:rPr lang="tr-TR" b="1" dirty="0" err="1">
                <a:solidFill>
                  <a:schemeClr val="tx1"/>
                </a:solidFill>
              </a:rPr>
              <a:t>check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out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the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github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icon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below</a:t>
            </a:r>
            <a:r>
              <a:rPr lang="tr-TR" b="1" dirty="0">
                <a:solidFill>
                  <a:schemeClr val="tx1"/>
                </a:solidFill>
              </a:rPr>
              <a:t> of </a:t>
            </a:r>
            <a:r>
              <a:rPr lang="tr-TR" b="1" dirty="0" err="1">
                <a:solidFill>
                  <a:schemeClr val="tx1"/>
                </a:solidFill>
              </a:rPr>
              <a:t>the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pages</a:t>
            </a:r>
            <a:r>
              <a:rPr lang="tr-TR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Resim 6" descr="metin, çayır, açık hava, pist içeren bir resim">
            <a:extLst>
              <a:ext uri="{FF2B5EF4-FFF2-40B4-BE49-F238E27FC236}">
                <a16:creationId xmlns:a16="http://schemas.microsoft.com/office/drawing/2014/main" id="{7260BA74-9A86-A4A0-FF18-4AF0B8E77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8" y="1547432"/>
            <a:ext cx="5301926" cy="3304984"/>
          </a:xfrm>
          <a:prstGeom prst="rect">
            <a:avLst/>
          </a:prstGeom>
        </p:spPr>
      </p:pic>
      <p:pic>
        <p:nvPicPr>
          <p:cNvPr id="8" name="İçerik Yer Tutucusu 5">
            <a:hlinkClick r:id="rId4"/>
            <a:extLst>
              <a:ext uri="{FF2B5EF4-FFF2-40B4-BE49-F238E27FC236}">
                <a16:creationId xmlns:a16="http://schemas.microsoft.com/office/drawing/2014/main" id="{153D9FCD-9911-6C70-DD29-9CB8FC9A0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27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>
            <a:normAutofit lnSpcReduction="10000"/>
          </a:bodyPr>
          <a:lstStyle/>
          <a:p>
            <a:r>
              <a:rPr lang="tr-TR" b="1" dirty="0" err="1">
                <a:solidFill>
                  <a:schemeClr val="tx1"/>
                </a:solidFill>
              </a:rPr>
              <a:t>Launch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success</a:t>
            </a:r>
            <a:r>
              <a:rPr lang="tr-TR" b="1" dirty="0">
                <a:solidFill>
                  <a:schemeClr val="tx1"/>
                </a:solidFill>
              </a:rPr>
              <a:t> rate since 2015 </a:t>
            </a:r>
            <a:r>
              <a:rPr lang="tr-TR" b="1" dirty="0" err="1">
                <a:solidFill>
                  <a:schemeClr val="tx1"/>
                </a:solidFill>
              </a:rPr>
              <a:t>kept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increasing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almost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linearly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till</a:t>
            </a:r>
            <a:r>
              <a:rPr lang="tr-TR" b="1" dirty="0">
                <a:solidFill>
                  <a:schemeClr val="tx1"/>
                </a:solidFill>
              </a:rPr>
              <a:t> 2017.</a:t>
            </a:r>
          </a:p>
          <a:p>
            <a:r>
              <a:rPr lang="tr-TR" b="1" dirty="0">
                <a:solidFill>
                  <a:schemeClr val="tx1"/>
                </a:solidFill>
              </a:rPr>
              <a:t>KSC LC-39A site </a:t>
            </a:r>
            <a:r>
              <a:rPr lang="tr-TR" b="1" dirty="0" err="1">
                <a:solidFill>
                  <a:schemeClr val="tx1"/>
                </a:solidFill>
              </a:rPr>
              <a:t>have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most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success</a:t>
            </a:r>
            <a:r>
              <a:rPr lang="tr-TR" b="1" dirty="0">
                <a:solidFill>
                  <a:schemeClr val="tx1"/>
                </a:solidFill>
              </a:rPr>
              <a:t> rate </a:t>
            </a:r>
            <a:r>
              <a:rPr lang="tr-TR" b="1" dirty="0" err="1">
                <a:solidFill>
                  <a:schemeClr val="tx1"/>
                </a:solidFill>
              </a:rPr>
              <a:t>compare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to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the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others</a:t>
            </a:r>
            <a:r>
              <a:rPr lang="tr-TR" b="1" dirty="0">
                <a:solidFill>
                  <a:schemeClr val="tx1"/>
                </a:solidFill>
              </a:rPr>
              <a:t>.</a:t>
            </a:r>
          </a:p>
          <a:p>
            <a:r>
              <a:rPr lang="tr-TR" b="1" dirty="0">
                <a:solidFill>
                  <a:schemeClr val="tx1"/>
                </a:solidFill>
              </a:rPr>
              <a:t>ES-L1, GEO, HEO </a:t>
            </a:r>
            <a:r>
              <a:rPr lang="tr-TR" b="1" dirty="0" err="1">
                <a:solidFill>
                  <a:schemeClr val="tx1"/>
                </a:solidFill>
              </a:rPr>
              <a:t>and</a:t>
            </a:r>
            <a:r>
              <a:rPr lang="tr-TR" b="1" dirty="0">
                <a:solidFill>
                  <a:schemeClr val="tx1"/>
                </a:solidFill>
              </a:rPr>
              <a:t> SSO </a:t>
            </a:r>
            <a:r>
              <a:rPr lang="tr-TR" b="1" dirty="0" err="1">
                <a:solidFill>
                  <a:schemeClr val="tx1"/>
                </a:solidFill>
              </a:rPr>
              <a:t>orbits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have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high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success</a:t>
            </a:r>
            <a:r>
              <a:rPr lang="tr-TR" b="1" dirty="0">
                <a:solidFill>
                  <a:schemeClr val="tx1"/>
                </a:solidFill>
              </a:rPr>
              <a:t> rate </a:t>
            </a:r>
            <a:r>
              <a:rPr lang="tr-TR" b="1" dirty="0" err="1">
                <a:solidFill>
                  <a:schemeClr val="tx1"/>
                </a:solidFill>
              </a:rPr>
              <a:t>than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the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others</a:t>
            </a:r>
            <a:endParaRPr lang="tr-TR" b="1" dirty="0">
              <a:solidFill>
                <a:schemeClr val="tx1"/>
              </a:solidFill>
            </a:endParaRPr>
          </a:p>
          <a:p>
            <a:r>
              <a:rPr lang="tr-TR" b="1" dirty="0">
                <a:solidFill>
                  <a:schemeClr val="tx1"/>
                </a:solidFill>
              </a:rPr>
              <a:t>CCAFS SLC 40 </a:t>
            </a:r>
            <a:r>
              <a:rPr lang="tr-TR" b="1" dirty="0" err="1">
                <a:solidFill>
                  <a:schemeClr val="tx1"/>
                </a:solidFill>
              </a:rPr>
              <a:t>Launch</a:t>
            </a:r>
            <a:r>
              <a:rPr lang="tr-TR" b="1" dirty="0">
                <a:solidFill>
                  <a:schemeClr val="tx1"/>
                </a:solidFill>
              </a:rPr>
              <a:t> Site has </a:t>
            </a:r>
            <a:r>
              <a:rPr lang="tr-TR" b="1" dirty="0" err="1">
                <a:solidFill>
                  <a:schemeClr val="tx1"/>
                </a:solidFill>
              </a:rPr>
              <a:t>greater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Payload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Mass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with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success</a:t>
            </a:r>
            <a:r>
              <a:rPr lang="tr-TR" b="1" dirty="0">
                <a:solidFill>
                  <a:schemeClr val="tx1"/>
                </a:solidFill>
              </a:rPr>
              <a:t> rate.</a:t>
            </a:r>
          </a:p>
          <a:p>
            <a:r>
              <a:rPr lang="tr-TR" b="1" dirty="0" err="1">
                <a:solidFill>
                  <a:schemeClr val="tx1"/>
                </a:solidFill>
              </a:rPr>
              <a:t>Logistic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Regression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and</a:t>
            </a:r>
            <a:r>
              <a:rPr lang="tr-TR" b="1" dirty="0">
                <a:solidFill>
                  <a:schemeClr val="tx1"/>
                </a:solidFill>
              </a:rPr>
              <a:t> KNN </a:t>
            </a:r>
            <a:r>
              <a:rPr lang="tr-TR" b="1" dirty="0" err="1">
                <a:solidFill>
                  <a:schemeClr val="tx1"/>
                </a:solidFill>
              </a:rPr>
              <a:t>classifiers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have</a:t>
            </a:r>
            <a:r>
              <a:rPr lang="tr-TR" b="1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best</a:t>
            </a:r>
            <a:r>
              <a:rPr lang="tr-TR" b="1" dirty="0">
                <a:solidFill>
                  <a:schemeClr val="tx1"/>
                </a:solidFill>
              </a:rPr>
              <a:t> test </a:t>
            </a:r>
            <a:r>
              <a:rPr lang="tr-TR" b="1" dirty="0" err="1">
                <a:solidFill>
                  <a:schemeClr val="tx1"/>
                </a:solidFill>
              </a:rPr>
              <a:t>accuracy</a:t>
            </a:r>
            <a:r>
              <a:rPr lang="tr-TR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C832DF75-4EAA-046E-98F1-0300680AF284}"/>
              </a:ext>
            </a:extLst>
          </p:cNvPr>
          <p:cNvSpPr txBox="1"/>
          <p:nvPr/>
        </p:nvSpPr>
        <p:spPr>
          <a:xfrm>
            <a:off x="5535168" y="743712"/>
            <a:ext cx="4157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 err="1">
                <a:solidFill>
                  <a:schemeClr val="bg1"/>
                </a:solidFill>
                <a:latin typeface="+mj-lt"/>
              </a:rPr>
              <a:t>Thank</a:t>
            </a:r>
            <a:r>
              <a:rPr lang="tr-TR" sz="5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tr-TR" sz="5400" b="1" dirty="0" err="1">
                <a:solidFill>
                  <a:schemeClr val="bg1"/>
                </a:solidFill>
                <a:latin typeface="+mj-lt"/>
              </a:rPr>
              <a:t>You</a:t>
            </a:r>
            <a:endParaRPr lang="tr-TR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0D9F74D3-4A56-E861-3CE8-E71523063AD6}"/>
              </a:ext>
            </a:extLst>
          </p:cNvPr>
          <p:cNvSpPr txBox="1"/>
          <p:nvPr/>
        </p:nvSpPr>
        <p:spPr>
          <a:xfrm>
            <a:off x="5229950" y="2243328"/>
            <a:ext cx="513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chemeClr val="bg1"/>
                </a:solidFill>
              </a:rPr>
              <a:t>If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you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want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to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reach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this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presantation</a:t>
            </a:r>
            <a:r>
              <a:rPr lang="tr-TR" b="1" dirty="0">
                <a:solidFill>
                  <a:schemeClr val="bg1"/>
                </a:solidFill>
              </a:rPr>
              <a:t> in pdf format </a:t>
            </a:r>
          </a:p>
          <a:p>
            <a:r>
              <a:rPr lang="tr-TR" b="1" dirty="0" err="1">
                <a:solidFill>
                  <a:schemeClr val="bg1"/>
                </a:solidFill>
              </a:rPr>
              <a:t>check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out</a:t>
            </a:r>
            <a:r>
              <a:rPr lang="tr-TR" b="1" dirty="0">
                <a:solidFill>
                  <a:schemeClr val="bg1"/>
                </a:solidFill>
              </a:rPr>
              <a:t>  </a:t>
            </a:r>
            <a:r>
              <a:rPr lang="tr-TR" b="1" dirty="0" err="1">
                <a:solidFill>
                  <a:schemeClr val="bg1"/>
                </a:solidFill>
              </a:rPr>
              <a:t>the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icon</a:t>
            </a:r>
            <a:r>
              <a:rPr lang="tr-TR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AE42E42-C906-1C1B-4927-D21E8E851048}"/>
              </a:ext>
            </a:extLst>
          </p:cNvPr>
          <p:cNvSpPr txBox="1"/>
          <p:nvPr/>
        </p:nvSpPr>
        <p:spPr>
          <a:xfrm>
            <a:off x="5229950" y="3312867"/>
            <a:ext cx="476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chemeClr val="bg1"/>
                </a:solidFill>
              </a:rPr>
              <a:t>In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addiction</a:t>
            </a:r>
            <a:r>
              <a:rPr lang="tr-TR" b="1" dirty="0">
                <a:solidFill>
                  <a:schemeClr val="bg1"/>
                </a:solidFill>
              </a:rPr>
              <a:t>, I </a:t>
            </a:r>
            <a:r>
              <a:rPr lang="tr-TR" b="1" dirty="0" err="1">
                <a:solidFill>
                  <a:schemeClr val="bg1"/>
                </a:solidFill>
              </a:rPr>
              <a:t>want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to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work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and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meet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my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peers</a:t>
            </a:r>
            <a:r>
              <a:rPr lang="tr-TR" b="1" dirty="0">
                <a:solidFill>
                  <a:schemeClr val="bg1"/>
                </a:solidFill>
              </a:rPr>
              <a:t>.</a:t>
            </a:r>
          </a:p>
          <a:p>
            <a:r>
              <a:rPr lang="tr-TR" b="1" dirty="0">
                <a:solidFill>
                  <a:schemeClr val="bg1"/>
                </a:solidFill>
              </a:rPr>
              <a:t>Reach </a:t>
            </a:r>
            <a:r>
              <a:rPr lang="tr-TR" b="1" dirty="0" err="1">
                <a:solidFill>
                  <a:schemeClr val="bg1"/>
                </a:solidFill>
              </a:rPr>
              <a:t>out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to</a:t>
            </a:r>
            <a:r>
              <a:rPr lang="tr-TR" b="1" dirty="0">
                <a:solidFill>
                  <a:schemeClr val="bg1"/>
                </a:solidFill>
              </a:rPr>
              <a:t> me on </a:t>
            </a:r>
            <a:r>
              <a:rPr lang="tr-TR" b="1" dirty="0" err="1">
                <a:solidFill>
                  <a:schemeClr val="bg1"/>
                </a:solidFill>
              </a:rPr>
              <a:t>Github</a:t>
            </a:r>
            <a:r>
              <a:rPr lang="tr-TR" b="1" dirty="0">
                <a:solidFill>
                  <a:schemeClr val="bg1"/>
                </a:solidFill>
              </a:rPr>
              <a:t>. </a:t>
            </a:r>
            <a:r>
              <a:rPr lang="tr-TR" b="1" dirty="0" err="1">
                <a:solidFill>
                  <a:schemeClr val="bg1"/>
                </a:solidFill>
              </a:rPr>
              <a:t>Check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out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the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icon</a:t>
            </a:r>
            <a:r>
              <a:rPr lang="tr-TR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İçerik Yer Tutucusu 5">
            <a:hlinkClick r:id="rId3"/>
            <a:extLst>
              <a:ext uri="{FF2B5EF4-FFF2-40B4-BE49-F238E27FC236}">
                <a16:creationId xmlns:a16="http://schemas.microsoft.com/office/drawing/2014/main" id="{35BCDB8C-8642-E614-A040-23402E234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01" y="2144187"/>
            <a:ext cx="844612" cy="844612"/>
          </a:xfrm>
          <a:prstGeom prst="rect">
            <a:avLst/>
          </a:prstGeom>
        </p:spPr>
      </p:pic>
      <p:pic>
        <p:nvPicPr>
          <p:cNvPr id="3" name="İçerik Yer Tutucusu 5">
            <a:hlinkClick r:id="rId5"/>
            <a:extLst>
              <a:ext uri="{FF2B5EF4-FFF2-40B4-BE49-F238E27FC236}">
                <a16:creationId xmlns:a16="http://schemas.microsoft.com/office/drawing/2014/main" id="{6A7F1C94-2A27-18A6-8E51-CA3EAE0E2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01" y="3213726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3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BE3E8526-9776-DC06-5A30-529809E90E13}"/>
              </a:ext>
            </a:extLst>
          </p:cNvPr>
          <p:cNvSpPr txBox="1"/>
          <p:nvPr/>
        </p:nvSpPr>
        <p:spPr>
          <a:xfrm>
            <a:off x="5949696" y="1548384"/>
            <a:ext cx="5425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b="1" dirty="0">
                <a:solidFill>
                  <a:schemeClr val="bg1"/>
                </a:solidFill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59914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13280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  <a:br>
              <a:rPr lang="tr-TR" dirty="0"/>
            </a:br>
            <a:r>
              <a:rPr lang="tr-TR" dirty="0"/>
              <a:t>1)Data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r>
              <a:rPr lang="tr-TR" sz="2200" dirty="0" err="1"/>
              <a:t>The</a:t>
            </a:r>
            <a:r>
              <a:rPr lang="tr-TR" sz="2200" dirty="0"/>
              <a:t> data </a:t>
            </a:r>
            <a:r>
              <a:rPr lang="tr-TR" sz="2200" dirty="0" err="1"/>
              <a:t>was</a:t>
            </a:r>
            <a:r>
              <a:rPr lang="tr-TR" sz="2200" dirty="0"/>
              <a:t> </a:t>
            </a:r>
            <a:r>
              <a:rPr lang="tr-TR" sz="2200" dirty="0" err="1"/>
              <a:t>collected</a:t>
            </a:r>
            <a:r>
              <a:rPr lang="tr-TR" sz="2200" dirty="0"/>
              <a:t> in </a:t>
            </a:r>
            <a:r>
              <a:rPr lang="tr-TR" sz="2200" dirty="0" err="1"/>
              <a:t>different</a:t>
            </a:r>
            <a:r>
              <a:rPr lang="tr-TR" sz="2200" dirty="0"/>
              <a:t> </a:t>
            </a:r>
            <a:r>
              <a:rPr lang="tr-TR" sz="2200" dirty="0" err="1"/>
              <a:t>methods</a:t>
            </a:r>
            <a:r>
              <a:rPr lang="tr-TR" sz="22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200" dirty="0">
                <a:solidFill>
                  <a:schemeClr val="tx1"/>
                </a:solidFill>
              </a:rPr>
              <a:t>First, </a:t>
            </a:r>
            <a:r>
              <a:rPr lang="tr-TR" sz="2200" dirty="0" err="1">
                <a:solidFill>
                  <a:schemeClr val="tx1"/>
                </a:solidFill>
              </a:rPr>
              <a:t>we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created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requests.get</a:t>
            </a:r>
            <a:r>
              <a:rPr lang="tr-TR" sz="2200" dirty="0">
                <a:solidFill>
                  <a:schemeClr val="tx1"/>
                </a:solidFill>
              </a:rPr>
              <a:t>() </a:t>
            </a:r>
            <a:r>
              <a:rPr lang="tr-TR" sz="2200" dirty="0" err="1">
                <a:solidFill>
                  <a:schemeClr val="tx1"/>
                </a:solidFill>
              </a:rPr>
              <a:t>object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and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took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the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reponse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from</a:t>
            </a:r>
            <a:r>
              <a:rPr lang="tr-TR" sz="2200" dirty="0">
                <a:solidFill>
                  <a:schemeClr val="tx1"/>
                </a:solidFill>
              </a:rPr>
              <a:t> API.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200" dirty="0" err="1">
                <a:solidFill>
                  <a:schemeClr val="tx1"/>
                </a:solidFill>
              </a:rPr>
              <a:t>Then</a:t>
            </a:r>
            <a:r>
              <a:rPr lang="tr-TR" sz="2200" dirty="0">
                <a:solidFill>
                  <a:schemeClr val="tx1"/>
                </a:solidFill>
              </a:rPr>
              <a:t>, </a:t>
            </a:r>
            <a:r>
              <a:rPr lang="tr-TR" sz="2200" dirty="0" err="1">
                <a:solidFill>
                  <a:schemeClr val="tx1"/>
                </a:solidFill>
              </a:rPr>
              <a:t>we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decoded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that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response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and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used</a:t>
            </a:r>
            <a:r>
              <a:rPr lang="tr-TR" sz="2200" dirty="0">
                <a:solidFill>
                  <a:schemeClr val="tx1"/>
                </a:solidFill>
              </a:rPr>
              <a:t> .</a:t>
            </a:r>
            <a:r>
              <a:rPr lang="tr-TR" sz="2200" dirty="0" err="1">
                <a:solidFill>
                  <a:schemeClr val="tx1"/>
                </a:solidFill>
              </a:rPr>
              <a:t>json_normalize</a:t>
            </a:r>
            <a:r>
              <a:rPr lang="tr-TR" sz="2200" dirty="0">
                <a:solidFill>
                  <a:schemeClr val="tx1"/>
                </a:solidFill>
              </a:rPr>
              <a:t>() </a:t>
            </a:r>
            <a:r>
              <a:rPr lang="tr-TR" sz="2200" dirty="0" err="1">
                <a:solidFill>
                  <a:schemeClr val="tx1"/>
                </a:solidFill>
              </a:rPr>
              <a:t>to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turning</a:t>
            </a:r>
            <a:r>
              <a:rPr lang="tr-TR" sz="2200" dirty="0">
                <a:solidFill>
                  <a:schemeClr val="tx1"/>
                </a:solidFill>
              </a:rPr>
              <a:t> it </a:t>
            </a:r>
            <a:r>
              <a:rPr lang="tr-TR" sz="2200" dirty="0" err="1">
                <a:solidFill>
                  <a:schemeClr val="tx1"/>
                </a:solidFill>
              </a:rPr>
              <a:t>to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pandas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DataFrame</a:t>
            </a:r>
            <a:r>
              <a:rPr lang="tr-TR" sz="22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200" dirty="0" err="1">
                <a:solidFill>
                  <a:schemeClr val="tx1"/>
                </a:solidFill>
              </a:rPr>
              <a:t>After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that</a:t>
            </a:r>
            <a:r>
              <a:rPr lang="tr-TR" sz="2200" dirty="0">
                <a:solidFill>
                  <a:schemeClr val="tx1"/>
                </a:solidFill>
              </a:rPr>
              <a:t>, </a:t>
            </a:r>
            <a:r>
              <a:rPr lang="tr-TR" sz="2200" dirty="0" err="1">
                <a:solidFill>
                  <a:schemeClr val="tx1"/>
                </a:solidFill>
              </a:rPr>
              <a:t>we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took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our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features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from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that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DataFrame</a:t>
            </a:r>
            <a:r>
              <a:rPr lang="tr-TR" sz="22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200" dirty="0" err="1">
                <a:solidFill>
                  <a:schemeClr val="tx1"/>
                </a:solidFill>
              </a:rPr>
              <a:t>Finally</a:t>
            </a:r>
            <a:r>
              <a:rPr lang="tr-TR" sz="2200" dirty="0">
                <a:solidFill>
                  <a:schemeClr val="tx1"/>
                </a:solidFill>
              </a:rPr>
              <a:t>, </a:t>
            </a:r>
            <a:r>
              <a:rPr lang="tr-TR" sz="2200" dirty="0" err="1">
                <a:solidFill>
                  <a:schemeClr val="tx1"/>
                </a:solidFill>
              </a:rPr>
              <a:t>we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cleaned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the</a:t>
            </a:r>
            <a:r>
              <a:rPr lang="tr-TR" sz="2200" dirty="0">
                <a:solidFill>
                  <a:schemeClr val="tx1"/>
                </a:solidFill>
              </a:rPr>
              <a:t> data, </a:t>
            </a:r>
            <a:r>
              <a:rPr lang="tr-TR" sz="2200" dirty="0" err="1">
                <a:solidFill>
                  <a:schemeClr val="tx1"/>
                </a:solidFill>
              </a:rPr>
              <a:t>checked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for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missing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values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and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filled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them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with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mean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value</a:t>
            </a:r>
            <a:r>
              <a:rPr lang="tr-TR" sz="2200" dirty="0">
                <a:solidFill>
                  <a:schemeClr val="tx1"/>
                </a:solidFill>
              </a:rPr>
              <a:t> of </a:t>
            </a:r>
            <a:r>
              <a:rPr lang="tr-TR" sz="2200" dirty="0" err="1">
                <a:solidFill>
                  <a:schemeClr val="tx1"/>
                </a:solidFill>
              </a:rPr>
              <a:t>that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features</a:t>
            </a:r>
            <a:r>
              <a:rPr lang="tr-TR" sz="22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tr-TR" sz="2200" dirty="0" err="1">
                <a:solidFill>
                  <a:schemeClr val="tx1"/>
                </a:solidFill>
              </a:rPr>
              <a:t>In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addiction</a:t>
            </a:r>
            <a:r>
              <a:rPr lang="tr-TR" sz="2200" dirty="0">
                <a:solidFill>
                  <a:schemeClr val="tx1"/>
                </a:solidFill>
              </a:rPr>
              <a:t>, </a:t>
            </a:r>
            <a:r>
              <a:rPr lang="tr-TR" sz="2200" dirty="0" err="1">
                <a:solidFill>
                  <a:schemeClr val="tx1"/>
                </a:solidFill>
              </a:rPr>
              <a:t>we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collected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the</a:t>
            </a:r>
            <a:r>
              <a:rPr lang="tr-TR" sz="2200" dirty="0">
                <a:solidFill>
                  <a:schemeClr val="tx1"/>
                </a:solidFill>
              </a:rPr>
              <a:t> data </a:t>
            </a:r>
            <a:r>
              <a:rPr lang="tr-TR" sz="2200" dirty="0" err="1">
                <a:solidFill>
                  <a:schemeClr val="tx1"/>
                </a:solidFill>
              </a:rPr>
              <a:t>with</a:t>
            </a:r>
            <a:r>
              <a:rPr lang="tr-TR" sz="2200" dirty="0">
                <a:solidFill>
                  <a:schemeClr val="tx1"/>
                </a:solidFill>
              </a:rPr>
              <a:t> Web </a:t>
            </a:r>
            <a:r>
              <a:rPr lang="tr-TR" sz="2200" dirty="0" err="1">
                <a:solidFill>
                  <a:schemeClr val="tx1"/>
                </a:solidFill>
              </a:rPr>
              <a:t>Scraping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method</a:t>
            </a:r>
            <a:r>
              <a:rPr lang="tr-TR" sz="2200" dirty="0">
                <a:solidFill>
                  <a:schemeClr val="tx1"/>
                </a:solidFill>
              </a:rPr>
              <a:t>, </a:t>
            </a:r>
            <a:r>
              <a:rPr lang="tr-TR" sz="2200" dirty="0" err="1">
                <a:solidFill>
                  <a:schemeClr val="tx1"/>
                </a:solidFill>
              </a:rPr>
              <a:t>using</a:t>
            </a:r>
            <a:r>
              <a:rPr lang="tr-TR" sz="2200" dirty="0">
                <a:solidFill>
                  <a:schemeClr val="tx1"/>
                </a:solidFill>
              </a:rPr>
              <a:t> </a:t>
            </a:r>
            <a:r>
              <a:rPr lang="tr-TR" sz="2200" dirty="0" err="1">
                <a:solidFill>
                  <a:schemeClr val="tx1"/>
                </a:solidFill>
              </a:rPr>
              <a:t>BeautifulSoup</a:t>
            </a:r>
            <a:r>
              <a:rPr lang="tr-TR" sz="2200" dirty="0">
                <a:solidFill>
                  <a:schemeClr val="tx1"/>
                </a:solidFill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7654F1-9884-5462-2653-8E69C164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" y="929641"/>
            <a:ext cx="9290304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  <a:br>
              <a:rPr lang="tr-TR" dirty="0"/>
            </a:br>
            <a:r>
              <a:rPr lang="tr-TR" dirty="0"/>
              <a:t>1)Data Collection </a:t>
            </a:r>
            <a:r>
              <a:rPr lang="tr-TR" dirty="0" err="1"/>
              <a:t>with</a:t>
            </a:r>
            <a:r>
              <a:rPr lang="tr-TR" dirty="0"/>
              <a:t> API</a:t>
            </a:r>
          </a:p>
        </p:txBody>
      </p:sp>
      <p:pic>
        <p:nvPicPr>
          <p:cNvPr id="6" name="İçerik Yer Tutucusu 5">
            <a:hlinkClick r:id="rId3"/>
            <a:extLst>
              <a:ext uri="{FF2B5EF4-FFF2-40B4-BE49-F238E27FC236}">
                <a16:creationId xmlns:a16="http://schemas.microsoft.com/office/drawing/2014/main" id="{3ACB9030-F9FF-0E20-663E-943F262BA7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</p:spPr>
      </p:pic>
      <p:pic>
        <p:nvPicPr>
          <p:cNvPr id="8" name="Resim 7" descr="metin içeren bir resim">
            <a:extLst>
              <a:ext uri="{FF2B5EF4-FFF2-40B4-BE49-F238E27FC236}">
                <a16:creationId xmlns:a16="http://schemas.microsoft.com/office/drawing/2014/main" id="{DA9E7011-8413-E5E8-E766-C575E6041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7" y="1500948"/>
            <a:ext cx="7266860" cy="44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D07F59-7BD6-745B-4B0C-0D78C554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88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  <a:br>
              <a:rPr lang="tr-TR" dirty="0"/>
            </a:br>
            <a:r>
              <a:rPr lang="tr-TR" dirty="0"/>
              <a:t>1)Data Collection </a:t>
            </a:r>
            <a:r>
              <a:rPr lang="tr-TR" dirty="0" err="1"/>
              <a:t>with</a:t>
            </a:r>
            <a:r>
              <a:rPr lang="tr-TR" dirty="0"/>
              <a:t> Web </a:t>
            </a:r>
            <a:r>
              <a:rPr lang="tr-TR" dirty="0" err="1"/>
              <a:t>Scraping</a:t>
            </a:r>
            <a:endParaRPr lang="tr-TR" dirty="0"/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041930C4-CE8F-8199-8B78-8DB1B3F1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140" y="1544384"/>
            <a:ext cx="6122860" cy="4288856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4648EE18-2B4E-DB0D-B480-5A2DC3F64E3C}"/>
              </a:ext>
            </a:extLst>
          </p:cNvPr>
          <p:cNvSpPr txBox="1"/>
          <p:nvPr/>
        </p:nvSpPr>
        <p:spPr>
          <a:xfrm>
            <a:off x="329184" y="1962912"/>
            <a:ext cx="51558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started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Task1.</a:t>
            </a:r>
          </a:p>
          <a:p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column</a:t>
            </a:r>
            <a:r>
              <a:rPr lang="tr-TR" dirty="0"/>
              <a:t> </a:t>
            </a:r>
            <a:r>
              <a:rPr lang="tr-TR" dirty="0" err="1"/>
              <a:t>names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its</a:t>
            </a:r>
            <a:r>
              <a:rPr lang="tr-TR" dirty="0"/>
              <a:t> </a:t>
            </a:r>
          </a:p>
          <a:p>
            <a:r>
              <a:rPr lang="tr-TR" dirty="0" err="1"/>
              <a:t>function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taking</a:t>
            </a:r>
            <a:r>
              <a:rPr lang="tr-TR" dirty="0"/>
              <a:t> </a:t>
            </a:r>
            <a:r>
              <a:rPr lang="tr-TR" dirty="0" err="1"/>
              <a:t>column</a:t>
            </a:r>
            <a:r>
              <a:rPr lang="tr-TR" dirty="0"/>
              <a:t> </a:t>
            </a:r>
            <a:r>
              <a:rPr lang="tr-TR" dirty="0" err="1"/>
              <a:t>names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Wikipedia.</a:t>
            </a:r>
          </a:p>
          <a:p>
            <a:endParaRPr lang="tr-TR" dirty="0"/>
          </a:p>
          <a:p>
            <a:pPr marL="342900" indent="-342900">
              <a:buFont typeface="+mj-lt"/>
              <a:buAutoNum type="arabicPeriod" startAt="2"/>
            </a:pPr>
            <a:r>
              <a:rPr lang="tr-TR" dirty="0" err="1"/>
              <a:t>Created</a:t>
            </a:r>
            <a:r>
              <a:rPr lang="tr-TR" dirty="0"/>
              <a:t> an </a:t>
            </a:r>
            <a:r>
              <a:rPr lang="tr-TR" dirty="0" err="1"/>
              <a:t>empty</a:t>
            </a:r>
            <a:r>
              <a:rPr lang="tr-TR" dirty="0"/>
              <a:t> </a:t>
            </a:r>
            <a:r>
              <a:rPr lang="tr-TR" dirty="0" err="1"/>
              <a:t>dictionary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taking</a:t>
            </a:r>
            <a:r>
              <a:rPr lang="tr-TR" dirty="0"/>
              <a:t> </a:t>
            </a:r>
            <a:r>
              <a:rPr lang="tr-TR" dirty="0" err="1"/>
              <a:t>which</a:t>
            </a:r>
            <a:endParaRPr lang="tr-TR" dirty="0"/>
          </a:p>
          <a:p>
            <a:r>
              <a:rPr lang="tr-TR" dirty="0" err="1"/>
              <a:t>features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want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take</a:t>
            </a:r>
            <a:r>
              <a:rPr lang="tr-TR" dirty="0"/>
              <a:t>.</a:t>
            </a:r>
          </a:p>
          <a:p>
            <a:endParaRPr lang="tr-TR" dirty="0"/>
          </a:p>
          <a:p>
            <a:pPr marL="342900" indent="-342900">
              <a:buFont typeface="+mj-lt"/>
              <a:buAutoNum type="arabicPeriod" startAt="3"/>
            </a:pPr>
            <a:r>
              <a:rPr lang="tr-TR" dirty="0"/>
              <a:t>Put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 in </a:t>
            </a:r>
            <a:r>
              <a:rPr lang="tr-TR" dirty="0" err="1"/>
              <a:t>empty</a:t>
            </a:r>
            <a:r>
              <a:rPr lang="tr-TR" dirty="0"/>
              <a:t> </a:t>
            </a:r>
            <a:r>
              <a:rPr lang="tr-TR" dirty="0" err="1"/>
              <a:t>dictionary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created</a:t>
            </a:r>
            <a:endParaRPr lang="tr-TR" dirty="0"/>
          </a:p>
          <a:p>
            <a:r>
              <a:rPr lang="tr-TR" dirty="0"/>
              <a:t>a </a:t>
            </a:r>
            <a:r>
              <a:rPr lang="tr-TR" dirty="0" err="1"/>
              <a:t>dataframe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it.</a:t>
            </a:r>
          </a:p>
          <a:p>
            <a:endParaRPr lang="tr-TR" dirty="0"/>
          </a:p>
        </p:txBody>
      </p:sp>
      <p:pic>
        <p:nvPicPr>
          <p:cNvPr id="3" name="İçerik Yer Tutucusu 5">
            <a:hlinkClick r:id="rId3"/>
            <a:extLst>
              <a:ext uri="{FF2B5EF4-FFF2-40B4-BE49-F238E27FC236}">
                <a16:creationId xmlns:a16="http://schemas.microsoft.com/office/drawing/2014/main" id="{FBAD152C-1867-505F-503B-9C05A6B1C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457" y="6013388"/>
            <a:ext cx="844612" cy="8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2207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purl.org/dc/elements/1.1/"/>
    <ds:schemaRef ds:uri="http://schemas.microsoft.com/office/2006/documentManagement/types"/>
    <ds:schemaRef ds:uri="f80a141d-92ca-4d3d-9308-f7e7b1d44ce8"/>
    <ds:schemaRef ds:uri="http://schemas.microsoft.com/office/infopath/2007/PartnerControls"/>
    <ds:schemaRef ds:uri="155be751-a274-42e8-93fb-f39d3b9bccc8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1660</Words>
  <Application>Microsoft Office PowerPoint</Application>
  <PresentationFormat>Geniş ekran</PresentationFormat>
  <Paragraphs>255</Paragraphs>
  <Slides>51</Slides>
  <Notes>21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51</vt:i4>
      </vt:variant>
    </vt:vector>
  </HeadingPairs>
  <TitlesOfParts>
    <vt:vector size="60" baseType="lpstr">
      <vt:lpstr>Arial</vt:lpstr>
      <vt:lpstr>Calibri</vt:lpstr>
      <vt:lpstr>Helv</vt:lpstr>
      <vt:lpstr>IBM Plex Mono SemiBold</vt:lpstr>
      <vt:lpstr>IBM Plex Mono Text</vt:lpstr>
      <vt:lpstr>IBM Plex Sans SemiBold</vt:lpstr>
      <vt:lpstr>IBM Plex Sans Text</vt:lpstr>
      <vt:lpstr>Times New Roman</vt:lpstr>
      <vt:lpstr>SLIDE_TEMPLATE_skill_network</vt:lpstr>
      <vt:lpstr>SpaceX Falcon9 first stage Landing Prediction</vt:lpstr>
      <vt:lpstr>OUTLINE</vt:lpstr>
      <vt:lpstr>EXECUTIVE SUMMARY</vt:lpstr>
      <vt:lpstr>INTRODUCTION</vt:lpstr>
      <vt:lpstr>INTRODUCTION</vt:lpstr>
      <vt:lpstr>PowerPoint Sunusu</vt:lpstr>
      <vt:lpstr>METHODOLOGY 1)Data Collection</vt:lpstr>
      <vt:lpstr>METHODOLOGY 1)Data Collection with API</vt:lpstr>
      <vt:lpstr>METHODOLOGY 1)Data Collection with Web Scraping</vt:lpstr>
      <vt:lpstr>PowerPoint Sunusu</vt:lpstr>
      <vt:lpstr>METHODOLOGY 2)Data Wrangling</vt:lpstr>
      <vt:lpstr>PowerPoint Sunusu</vt:lpstr>
      <vt:lpstr>METHODOLOGY 3)EDA with SQL</vt:lpstr>
      <vt:lpstr>METHODOLOGY 3)EDA with Data Visualization</vt:lpstr>
      <vt:lpstr>METHODOLOGY 4)Interactive Visual Analytics with Folium</vt:lpstr>
      <vt:lpstr>PowerPoint Sunusu</vt:lpstr>
      <vt:lpstr>METHODOLOGY 5)Features Engineering</vt:lpstr>
      <vt:lpstr>PowerPoint Sunusu</vt:lpstr>
      <vt:lpstr>METHODOLOGY 5)Machine Learning Predictions</vt:lpstr>
      <vt:lpstr>PowerPoint Sunusu</vt:lpstr>
      <vt:lpstr>RESULTS for EDA with SQL</vt:lpstr>
      <vt:lpstr>RESULTS for EDA with SQL</vt:lpstr>
      <vt:lpstr>RESULTS for EDA with SQL</vt:lpstr>
      <vt:lpstr>RESULTS for EDA with SQL</vt:lpstr>
      <vt:lpstr>RESULTS for EDA with SQL</vt:lpstr>
      <vt:lpstr>RESULTS for EDA with SQL</vt:lpstr>
      <vt:lpstr>RESULTS for EDA with SQL</vt:lpstr>
      <vt:lpstr>RESULTS for EDA with SQL</vt:lpstr>
      <vt:lpstr>RESULTS for EDA with SQL</vt:lpstr>
      <vt:lpstr>RESULTS for EDA with SQL</vt:lpstr>
      <vt:lpstr>RESULTS for EDA with Data Visualization</vt:lpstr>
      <vt:lpstr>RESULTS for EDA with Data Visualization</vt:lpstr>
      <vt:lpstr>RESULTS for EDA with Data Visualization</vt:lpstr>
      <vt:lpstr>RESULTS for EDA with Data Visualization</vt:lpstr>
      <vt:lpstr>RESULTS for EDA with Data Visualization</vt:lpstr>
      <vt:lpstr>RESULTS for EDA with Data Visualization</vt:lpstr>
      <vt:lpstr>Results for Interactive Analytics with Folium</vt:lpstr>
      <vt:lpstr>Results for Interactive Analytics with Folium</vt:lpstr>
      <vt:lpstr>Results for Interactive Analytics with Folium</vt:lpstr>
      <vt:lpstr>Results for Dashboard with Plotly Dash</vt:lpstr>
      <vt:lpstr>Results for Dashboard with Plotly Dash</vt:lpstr>
      <vt:lpstr>Results for ML Predictions</vt:lpstr>
      <vt:lpstr>PowerPoint Sunusu</vt:lpstr>
      <vt:lpstr>Results for ML Predictions</vt:lpstr>
      <vt:lpstr>Results for ML Predictions</vt:lpstr>
      <vt:lpstr>Results for ML Predictions</vt:lpstr>
      <vt:lpstr>Results for ML Predictions</vt:lpstr>
      <vt:lpstr>Results for ML Predictions</vt:lpstr>
      <vt:lpstr>DISCUSSION</vt:lpstr>
      <vt:lpstr>CONCLUSION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Erkut Koral</cp:lastModifiedBy>
  <cp:revision>28</cp:revision>
  <dcterms:created xsi:type="dcterms:W3CDTF">2020-10-28T18:29:43Z</dcterms:created>
  <dcterms:modified xsi:type="dcterms:W3CDTF">2022-12-05T09:58:12Z</dcterms:modified>
</cp:coreProperties>
</file>